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TT Bluescreens Bold" charset="1" panose="02000806040000020004"/>
      <p:regular r:id="rId13"/>
    </p:embeddedFont>
    <p:embeddedFont>
      <p:font typeface="Noto Sans Italics" charset="1" panose="020B0502040504090204"/>
      <p:regular r:id="rId14"/>
    </p:embeddedFont>
    <p:embeddedFont>
      <p:font typeface="Noto Sans" charset="1" panose="020B0502040504020204"/>
      <p:regular r:id="rId15"/>
    </p:embeddedFont>
    <p:embeddedFont>
      <p:font typeface="Noto Sans Bold" charset="1" panose="020B0802040504020204"/>
      <p:regular r:id="rId16"/>
    </p:embeddedFont>
    <p:embeddedFont>
      <p:font typeface="Bernoru"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en.wikipedia.org/wiki/Abim_District" TargetMode="External" Type="http://schemas.openxmlformats.org/officeDocument/2006/relationships/hyperlink"/><Relationship Id="rId11" Target="https://en.wikipedia.org/wiki/Moroto_District" TargetMode="External" Type="http://schemas.openxmlformats.org/officeDocument/2006/relationships/hyperlink"/><Relationship Id="rId12" Target="https://en.wikipedia.org/wiki/Napak_District" TargetMode="External" Type="http://schemas.openxmlformats.org/officeDocument/2006/relationships/hyperlink"/><Relationship Id="rId13" Target="https://en.wikipedia.org/wiki/Amudat_District" TargetMode="External" Type="http://schemas.openxmlformats.org/officeDocument/2006/relationships/hyperlink"/><Relationship Id="rId14" Target="https://en.wikipedia.org/wiki/Nakapiripirit_District" TargetMode="External" Type="http://schemas.openxmlformats.org/officeDocument/2006/relationships/hyperlink"/><Relationship Id="rId15" Target="../media/image13.png" Type="http://schemas.openxmlformats.org/officeDocument/2006/relationships/image"/><Relationship Id="rId16" Target="../media/image14.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https://en.wikipedia.org/wiki/Uganda" TargetMode="External" Type="http://schemas.openxmlformats.org/officeDocument/2006/relationships/hyperlink"/><Relationship Id="rId6" Target="https://en.wikipedia.org/wiki/Kotido_District" TargetMode="External" Type="http://schemas.openxmlformats.org/officeDocument/2006/relationships/hyperlink"/><Relationship Id="rId7" Target="https://en.wikipedia.org/wiki/Kaabong_District" TargetMode="External" Type="http://schemas.openxmlformats.org/officeDocument/2006/relationships/hyperlink"/><Relationship Id="rId8" Target="https://en.wikipedia.org/wiki/Karenga_District" TargetMode="External" Type="http://schemas.openxmlformats.org/officeDocument/2006/relationships/hyperlink"/><Relationship Id="rId9" Target="https://en.wikipedia.org/wiki/Nabilatuk_Distric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false" flipV="false" rot="0">
            <a:off x="-3122146" y="-2094815"/>
            <a:ext cx="6244293" cy="6247030"/>
          </a:xfrm>
          <a:custGeom>
            <a:avLst/>
            <a:gdLst/>
            <a:ahLst/>
            <a:cxnLst/>
            <a:rect r="r" b="b" t="t" l="l"/>
            <a:pathLst>
              <a:path h="6247030" w="6244293">
                <a:moveTo>
                  <a:pt x="0" y="0"/>
                </a:moveTo>
                <a:lnTo>
                  <a:pt x="6244292" y="0"/>
                </a:lnTo>
                <a:lnTo>
                  <a:pt x="6244292" y="6247030"/>
                </a:lnTo>
                <a:lnTo>
                  <a:pt x="0" y="624703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63528" y="506025"/>
            <a:ext cx="1511904" cy="1511904"/>
          </a:xfrm>
          <a:custGeom>
            <a:avLst/>
            <a:gdLst/>
            <a:ahLst/>
            <a:cxnLst/>
            <a:rect r="r" b="b" t="t" l="l"/>
            <a:pathLst>
              <a:path h="1511904" w="1511904">
                <a:moveTo>
                  <a:pt x="0" y="0"/>
                </a:moveTo>
                <a:lnTo>
                  <a:pt x="1511903" y="0"/>
                </a:lnTo>
                <a:lnTo>
                  <a:pt x="1511903" y="1511903"/>
                </a:lnTo>
                <a:lnTo>
                  <a:pt x="0" y="15119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01570" y="3485665"/>
            <a:ext cx="12748440" cy="8091166"/>
            <a:chOff x="0" y="0"/>
            <a:chExt cx="10005060" cy="6350000"/>
          </a:xfrm>
        </p:grpSpPr>
        <p:sp>
          <p:nvSpPr>
            <p:cNvPr name="Freeform 5" id="5"/>
            <p:cNvSpPr/>
            <p:nvPr/>
          </p:nvSpPr>
          <p:spPr>
            <a:xfrm flipH="false" flipV="false" rot="0">
              <a:off x="0" y="0"/>
              <a:ext cx="10005060" cy="6350000"/>
            </a:xfrm>
            <a:custGeom>
              <a:avLst/>
              <a:gdLst/>
              <a:ahLst/>
              <a:cxnLst/>
              <a:rect r="r" b="b" t="t" l="l"/>
              <a:pathLst>
                <a:path h="6350000" w="1000506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0" y="5093970"/>
                    <a:pt x="10005060" y="3642360"/>
                  </a:cubicBezTo>
                  <a:lnTo>
                    <a:pt x="10005060" y="3215640"/>
                  </a:lnTo>
                  <a:lnTo>
                    <a:pt x="10005060" y="3135630"/>
                  </a:lnTo>
                  <a:lnTo>
                    <a:pt x="10005060" y="2708910"/>
                  </a:lnTo>
                  <a:cubicBezTo>
                    <a:pt x="10005060" y="1257300"/>
                    <a:pt x="8829040" y="80010"/>
                    <a:pt x="7377430" y="80010"/>
                  </a:cubicBezTo>
                  <a:close/>
                </a:path>
              </a:pathLst>
            </a:custGeom>
            <a:solidFill>
              <a:srgbClr val="262829"/>
            </a:solidFill>
            <a:ln w="12700">
              <a:solidFill>
                <a:srgbClr val="000000"/>
              </a:solidFill>
            </a:ln>
          </p:spPr>
        </p:sp>
      </p:grpSp>
      <p:sp>
        <p:nvSpPr>
          <p:cNvPr name="Freeform 6" id="6"/>
          <p:cNvSpPr/>
          <p:nvPr/>
        </p:nvSpPr>
        <p:spPr>
          <a:xfrm flipH="false" flipV="false" rot="2814316">
            <a:off x="10877985" y="5800015"/>
            <a:ext cx="1995948" cy="2460337"/>
          </a:xfrm>
          <a:custGeom>
            <a:avLst/>
            <a:gdLst/>
            <a:ahLst/>
            <a:cxnLst/>
            <a:rect r="r" b="b" t="t" l="l"/>
            <a:pathLst>
              <a:path h="2460337" w="1995948">
                <a:moveTo>
                  <a:pt x="0" y="0"/>
                </a:moveTo>
                <a:lnTo>
                  <a:pt x="1995948" y="0"/>
                </a:lnTo>
                <a:lnTo>
                  <a:pt x="1995948" y="2460336"/>
                </a:lnTo>
                <a:lnTo>
                  <a:pt x="0" y="2460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771555" y="3514240"/>
            <a:ext cx="12688410" cy="8053066"/>
            <a:chOff x="0" y="0"/>
            <a:chExt cx="10005060" cy="6350000"/>
          </a:xfrm>
        </p:grpSpPr>
        <p:sp>
          <p:nvSpPr>
            <p:cNvPr name="Freeform 8" id="8"/>
            <p:cNvSpPr/>
            <p:nvPr/>
          </p:nvSpPr>
          <p:spPr>
            <a:xfrm flipH="false" flipV="false" rot="0">
              <a:off x="0" y="0"/>
              <a:ext cx="10005060" cy="6350000"/>
            </a:xfrm>
            <a:custGeom>
              <a:avLst/>
              <a:gdLst/>
              <a:ahLst/>
              <a:cxnLst/>
              <a:rect r="r" b="b" t="t" l="l"/>
              <a:pathLst>
                <a:path h="6350000" w="1000506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0" y="5093970"/>
                    <a:pt x="10005060" y="3642360"/>
                  </a:cubicBezTo>
                  <a:lnTo>
                    <a:pt x="10005060" y="3215640"/>
                  </a:lnTo>
                  <a:lnTo>
                    <a:pt x="10005060" y="3135630"/>
                  </a:lnTo>
                  <a:lnTo>
                    <a:pt x="10005060" y="2708910"/>
                  </a:lnTo>
                  <a:cubicBezTo>
                    <a:pt x="10005060" y="1257300"/>
                    <a:pt x="8829040" y="80010"/>
                    <a:pt x="7377430" y="80010"/>
                  </a:cubicBezTo>
                  <a:close/>
                </a:path>
              </a:pathLst>
            </a:custGeom>
            <a:blipFill>
              <a:blip r:embed="rId8"/>
              <a:stretch>
                <a:fillRect l="0" t="-2519" r="0" b="-2519"/>
              </a:stretch>
            </a:blipFill>
          </p:spPr>
        </p:sp>
      </p:grpSp>
      <p:sp>
        <p:nvSpPr>
          <p:cNvPr name="TextBox 9" id="9"/>
          <p:cNvSpPr txBox="true"/>
          <p:nvPr/>
        </p:nvSpPr>
        <p:spPr>
          <a:xfrm rot="0">
            <a:off x="2850674" y="-402187"/>
            <a:ext cx="8115246" cy="4062149"/>
          </a:xfrm>
          <a:prstGeom prst="rect">
            <a:avLst/>
          </a:prstGeom>
        </p:spPr>
        <p:txBody>
          <a:bodyPr anchor="t" rtlCol="false" tIns="0" lIns="0" bIns="0" rIns="0">
            <a:spAutoFit/>
          </a:bodyPr>
          <a:lstStyle/>
          <a:p>
            <a:pPr algn="r">
              <a:lnSpc>
                <a:spcPts val="16220"/>
              </a:lnSpc>
            </a:pPr>
            <a:r>
              <a:rPr lang="en-US" sz="11585">
                <a:solidFill>
                  <a:srgbClr val="124B3D"/>
                </a:solidFill>
                <a:latin typeface="TT Bluescreens Bold"/>
                <a:ea typeface="TT Bluescreens Bold"/>
                <a:cs typeface="TT Bluescreens Bold"/>
                <a:sym typeface="TT Bluescreens Bold"/>
              </a:rPr>
              <a:t>KARAMOJA PROJECT PRESENTATION</a:t>
            </a:r>
          </a:p>
        </p:txBody>
      </p:sp>
      <p:grpSp>
        <p:nvGrpSpPr>
          <p:cNvPr name="Group 10" id="10"/>
          <p:cNvGrpSpPr/>
          <p:nvPr/>
        </p:nvGrpSpPr>
        <p:grpSpPr>
          <a:xfrm rot="0">
            <a:off x="10430425" y="8359591"/>
            <a:ext cx="6828875" cy="1015988"/>
            <a:chOff x="0" y="0"/>
            <a:chExt cx="1798552" cy="267585"/>
          </a:xfrm>
        </p:grpSpPr>
        <p:sp>
          <p:nvSpPr>
            <p:cNvPr name="Freeform 11" id="11"/>
            <p:cNvSpPr/>
            <p:nvPr/>
          </p:nvSpPr>
          <p:spPr>
            <a:xfrm flipH="false" flipV="false" rot="0">
              <a:off x="0" y="0"/>
              <a:ext cx="1798552" cy="267585"/>
            </a:xfrm>
            <a:custGeom>
              <a:avLst/>
              <a:gdLst/>
              <a:ahLst/>
              <a:cxnLst/>
              <a:rect r="r" b="b" t="t" l="l"/>
              <a:pathLst>
                <a:path h="267585" w="1798552">
                  <a:moveTo>
                    <a:pt x="105434" y="0"/>
                  </a:moveTo>
                  <a:lnTo>
                    <a:pt x="1693117" y="0"/>
                  </a:lnTo>
                  <a:cubicBezTo>
                    <a:pt x="1751347" y="0"/>
                    <a:pt x="1798552" y="47205"/>
                    <a:pt x="1798552" y="105434"/>
                  </a:cubicBezTo>
                  <a:lnTo>
                    <a:pt x="1798552" y="162151"/>
                  </a:lnTo>
                  <a:cubicBezTo>
                    <a:pt x="1798552" y="220381"/>
                    <a:pt x="1751347" y="267585"/>
                    <a:pt x="1693117" y="267585"/>
                  </a:cubicBezTo>
                  <a:lnTo>
                    <a:pt x="105434" y="267585"/>
                  </a:lnTo>
                  <a:cubicBezTo>
                    <a:pt x="47205" y="267585"/>
                    <a:pt x="0" y="220381"/>
                    <a:pt x="0" y="162151"/>
                  </a:cubicBezTo>
                  <a:lnTo>
                    <a:pt x="0" y="105434"/>
                  </a:lnTo>
                  <a:cubicBezTo>
                    <a:pt x="0" y="47205"/>
                    <a:pt x="47205" y="0"/>
                    <a:pt x="105434" y="0"/>
                  </a:cubicBezTo>
                  <a:close/>
                </a:path>
              </a:pathLst>
            </a:custGeom>
            <a:solidFill>
              <a:srgbClr val="B1D4C7"/>
            </a:solidFill>
            <a:ln w="28575" cap="rnd">
              <a:solidFill>
                <a:srgbClr val="262829"/>
              </a:solidFill>
              <a:prstDash val="solid"/>
              <a:round/>
            </a:ln>
          </p:spPr>
        </p:sp>
        <p:sp>
          <p:nvSpPr>
            <p:cNvPr name="TextBox 12" id="12"/>
            <p:cNvSpPr txBox="true"/>
            <p:nvPr/>
          </p:nvSpPr>
          <p:spPr>
            <a:xfrm>
              <a:off x="0" y="-47625"/>
              <a:ext cx="1798552" cy="31521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083496" y="8505280"/>
            <a:ext cx="560064" cy="648410"/>
          </a:xfrm>
          <a:custGeom>
            <a:avLst/>
            <a:gdLst/>
            <a:ahLst/>
            <a:cxnLst/>
            <a:rect r="r" b="b" t="t" l="l"/>
            <a:pathLst>
              <a:path h="648410" w="560064">
                <a:moveTo>
                  <a:pt x="0" y="0"/>
                </a:moveTo>
                <a:lnTo>
                  <a:pt x="560064" y="0"/>
                </a:lnTo>
                <a:lnTo>
                  <a:pt x="560064" y="648410"/>
                </a:lnTo>
                <a:lnTo>
                  <a:pt x="0" y="6484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2434353" y="5076825"/>
            <a:ext cx="4710647" cy="1250691"/>
          </a:xfrm>
          <a:prstGeom prst="rect">
            <a:avLst/>
          </a:prstGeom>
        </p:spPr>
        <p:txBody>
          <a:bodyPr anchor="t" rtlCol="false" tIns="0" lIns="0" bIns="0" rIns="0">
            <a:spAutoFit/>
          </a:bodyPr>
          <a:lstStyle/>
          <a:p>
            <a:pPr algn="r">
              <a:lnSpc>
                <a:spcPts val="5089"/>
              </a:lnSpc>
            </a:pPr>
            <a:r>
              <a:rPr lang="en-US" sz="3635">
                <a:solidFill>
                  <a:srgbClr val="262829"/>
                </a:solidFill>
                <a:latin typeface="Noto Sans Italics"/>
                <a:ea typeface="Noto Sans Italics"/>
                <a:cs typeface="Noto Sans Italics"/>
                <a:sym typeface="Noto Sans Italics"/>
              </a:rPr>
              <a:t>Growing Tomorrow's Harvest Today</a:t>
            </a:r>
          </a:p>
        </p:txBody>
      </p:sp>
      <p:sp>
        <p:nvSpPr>
          <p:cNvPr name="TextBox 15" id="15"/>
          <p:cNvSpPr txBox="true"/>
          <p:nvPr/>
        </p:nvSpPr>
        <p:spPr>
          <a:xfrm rot="0">
            <a:off x="14441916" y="6737091"/>
            <a:ext cx="2703084" cy="505224"/>
          </a:xfrm>
          <a:prstGeom prst="rect">
            <a:avLst/>
          </a:prstGeom>
        </p:spPr>
        <p:txBody>
          <a:bodyPr anchor="t" rtlCol="false" tIns="0" lIns="0" bIns="0" rIns="0">
            <a:spAutoFit/>
          </a:bodyPr>
          <a:lstStyle/>
          <a:p>
            <a:pPr algn="r">
              <a:lnSpc>
                <a:spcPts val="4178"/>
              </a:lnSpc>
            </a:pPr>
            <a:r>
              <a:rPr lang="en-US" sz="2984">
                <a:solidFill>
                  <a:srgbClr val="262829"/>
                </a:solidFill>
                <a:latin typeface="Noto Sans"/>
                <a:ea typeface="Noto Sans"/>
                <a:cs typeface="Noto Sans"/>
                <a:sym typeface="Noto Sans"/>
              </a:rPr>
              <a:t>Presented by</a:t>
            </a:r>
          </a:p>
        </p:txBody>
      </p:sp>
      <p:sp>
        <p:nvSpPr>
          <p:cNvPr name="TextBox 16" id="16"/>
          <p:cNvSpPr txBox="true"/>
          <p:nvPr/>
        </p:nvSpPr>
        <p:spPr>
          <a:xfrm rot="0">
            <a:off x="14441916" y="7287994"/>
            <a:ext cx="2703084" cy="883131"/>
          </a:xfrm>
          <a:prstGeom prst="rect">
            <a:avLst/>
          </a:prstGeom>
        </p:spPr>
        <p:txBody>
          <a:bodyPr anchor="t" rtlCol="false" tIns="0" lIns="0" bIns="0" rIns="0">
            <a:spAutoFit/>
          </a:bodyPr>
          <a:lstStyle/>
          <a:p>
            <a:pPr algn="r">
              <a:lnSpc>
                <a:spcPts val="3591"/>
              </a:lnSpc>
            </a:pPr>
            <a:r>
              <a:rPr lang="en-US" sz="2565" spc="-51">
                <a:solidFill>
                  <a:srgbClr val="262829"/>
                </a:solidFill>
                <a:latin typeface="Noto Sans Bold"/>
                <a:ea typeface="Noto Sans Bold"/>
                <a:cs typeface="Noto Sans Bold"/>
                <a:sym typeface="Noto Sans Bold"/>
              </a:rPr>
              <a:t>Sosnes Onduru</a:t>
            </a:r>
          </a:p>
          <a:p>
            <a:pPr algn="r">
              <a:lnSpc>
                <a:spcPts val="35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10936136" y="2997571"/>
            <a:ext cx="6343115" cy="9084955"/>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262829"/>
            </a:solidFill>
            <a:ln w="12700">
              <a:solidFill>
                <a:srgbClr val="000000"/>
              </a:solidFill>
            </a:ln>
          </p:spPr>
        </p:sp>
      </p:grpSp>
      <p:sp>
        <p:nvSpPr>
          <p:cNvPr name="Freeform 4" id="4"/>
          <p:cNvSpPr/>
          <p:nvPr/>
        </p:nvSpPr>
        <p:spPr>
          <a:xfrm flipH="false" flipV="false" rot="0">
            <a:off x="10336133" y="3248390"/>
            <a:ext cx="2038029" cy="2075733"/>
          </a:xfrm>
          <a:custGeom>
            <a:avLst/>
            <a:gdLst/>
            <a:ahLst/>
            <a:cxnLst/>
            <a:rect r="r" b="b" t="t" l="l"/>
            <a:pathLst>
              <a:path h="2075733" w="2038029">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53628" y="3189134"/>
            <a:ext cx="2038029" cy="2075733"/>
          </a:xfrm>
          <a:custGeom>
            <a:avLst/>
            <a:gdLst/>
            <a:ahLst/>
            <a:cxnLst/>
            <a:rect r="r" b="b" t="t" l="l"/>
            <a:pathLst>
              <a:path h="2075733" w="2038029">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56087" y="3026146"/>
            <a:ext cx="6303213" cy="9027805"/>
            <a:chOff x="0" y="0"/>
            <a:chExt cx="4433570" cy="6350000"/>
          </a:xfrm>
        </p:grpSpPr>
        <p:sp>
          <p:nvSpPr>
            <p:cNvPr name="Freeform 7" id="7"/>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195529" t="0" r="-195529" b="0"/>
              </a:stretch>
            </a:blipFill>
          </p:spPr>
        </p:sp>
      </p:grpSp>
      <p:grpSp>
        <p:nvGrpSpPr>
          <p:cNvPr name="Group 8" id="8"/>
          <p:cNvGrpSpPr/>
          <p:nvPr/>
        </p:nvGrpSpPr>
        <p:grpSpPr>
          <a:xfrm rot="0">
            <a:off x="-708327" y="-83504"/>
            <a:ext cx="19877457" cy="877432"/>
            <a:chOff x="0" y="0"/>
            <a:chExt cx="5235215" cy="231093"/>
          </a:xfrm>
        </p:grpSpPr>
        <p:sp>
          <p:nvSpPr>
            <p:cNvPr name="Freeform 9" id="9"/>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10" id="10"/>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2963" y="1625290"/>
            <a:ext cx="8894135" cy="1015988"/>
            <a:chOff x="0" y="0"/>
            <a:chExt cx="2342488" cy="267585"/>
          </a:xfrm>
        </p:grpSpPr>
        <p:sp>
          <p:nvSpPr>
            <p:cNvPr name="Freeform 12" id="12"/>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13" id="13"/>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21220" y="2874088"/>
            <a:ext cx="8894135" cy="1015988"/>
            <a:chOff x="0" y="0"/>
            <a:chExt cx="2342488" cy="267585"/>
          </a:xfrm>
        </p:grpSpPr>
        <p:sp>
          <p:nvSpPr>
            <p:cNvPr name="Freeform 15" id="15"/>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16" id="16"/>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932853" y="132533"/>
            <a:ext cx="4422295" cy="517590"/>
            <a:chOff x="0" y="0"/>
            <a:chExt cx="1164720" cy="136320"/>
          </a:xfrm>
        </p:grpSpPr>
        <p:sp>
          <p:nvSpPr>
            <p:cNvPr name="Freeform 18" id="18"/>
            <p:cNvSpPr/>
            <p:nvPr/>
          </p:nvSpPr>
          <p:spPr>
            <a:xfrm flipH="false" flipV="false" rot="0">
              <a:off x="0" y="0"/>
              <a:ext cx="1164720" cy="136320"/>
            </a:xfrm>
            <a:custGeom>
              <a:avLst/>
              <a:gdLst/>
              <a:ahLst/>
              <a:cxnLst/>
              <a:rect r="r" b="b" t="t" l="l"/>
              <a:pathLst>
                <a:path h="136320" w="11647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name="TextBox 19" id="19"/>
            <p:cNvSpPr txBox="true"/>
            <p:nvPr/>
          </p:nvSpPr>
          <p:spPr>
            <a:xfrm>
              <a:off x="0" y="-47625"/>
              <a:ext cx="1164720" cy="18394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70407" y="4127512"/>
            <a:ext cx="8894135" cy="1015988"/>
            <a:chOff x="0" y="0"/>
            <a:chExt cx="2342488" cy="267585"/>
          </a:xfrm>
        </p:grpSpPr>
        <p:sp>
          <p:nvSpPr>
            <p:cNvPr name="Freeform 21" id="21"/>
            <p:cNvSpPr/>
            <p:nvPr/>
          </p:nvSpPr>
          <p:spPr>
            <a:xfrm flipH="false" flipV="false" rot="0">
              <a:off x="0" y="0"/>
              <a:ext cx="2342488" cy="267585"/>
            </a:xfrm>
            <a:custGeom>
              <a:avLst/>
              <a:gdLst/>
              <a:ahLst/>
              <a:cxnLst/>
              <a:rect r="r" b="b" t="t" l="l"/>
              <a:pathLst>
                <a:path h="267585" w="2342488">
                  <a:moveTo>
                    <a:pt x="80952" y="0"/>
                  </a:moveTo>
                  <a:lnTo>
                    <a:pt x="2261536" y="0"/>
                  </a:lnTo>
                  <a:cubicBezTo>
                    <a:pt x="2283006" y="0"/>
                    <a:pt x="2303596" y="8529"/>
                    <a:pt x="2318778" y="23710"/>
                  </a:cubicBezTo>
                  <a:cubicBezTo>
                    <a:pt x="2333959" y="38892"/>
                    <a:pt x="2342488" y="59482"/>
                    <a:pt x="2342488" y="80952"/>
                  </a:cubicBezTo>
                  <a:lnTo>
                    <a:pt x="2342488" y="186633"/>
                  </a:lnTo>
                  <a:cubicBezTo>
                    <a:pt x="2342488" y="208103"/>
                    <a:pt x="2333959" y="228694"/>
                    <a:pt x="2318778" y="243875"/>
                  </a:cubicBezTo>
                  <a:cubicBezTo>
                    <a:pt x="2303596" y="259056"/>
                    <a:pt x="2283006" y="267585"/>
                    <a:pt x="2261536" y="267585"/>
                  </a:cubicBezTo>
                  <a:lnTo>
                    <a:pt x="80952" y="267585"/>
                  </a:lnTo>
                  <a:cubicBezTo>
                    <a:pt x="36243" y="267585"/>
                    <a:pt x="0" y="231342"/>
                    <a:pt x="0" y="186633"/>
                  </a:cubicBezTo>
                  <a:lnTo>
                    <a:pt x="0" y="80952"/>
                  </a:lnTo>
                  <a:cubicBezTo>
                    <a:pt x="0" y="36243"/>
                    <a:pt x="36243" y="0"/>
                    <a:pt x="80952" y="0"/>
                  </a:cubicBezTo>
                  <a:close/>
                </a:path>
              </a:pathLst>
            </a:custGeom>
            <a:solidFill>
              <a:srgbClr val="B1D4C7"/>
            </a:solidFill>
            <a:ln w="28575" cap="rnd">
              <a:solidFill>
                <a:srgbClr val="262829"/>
              </a:solidFill>
              <a:prstDash val="solid"/>
              <a:round/>
            </a:ln>
          </p:spPr>
        </p:sp>
        <p:sp>
          <p:nvSpPr>
            <p:cNvPr name="TextBox 22" id="22"/>
            <p:cNvSpPr txBox="true"/>
            <p:nvPr/>
          </p:nvSpPr>
          <p:spPr>
            <a:xfrm>
              <a:off x="0" y="-47625"/>
              <a:ext cx="2342488" cy="31521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82963" y="5324123"/>
            <a:ext cx="8894135" cy="4860688"/>
            <a:chOff x="0" y="0"/>
            <a:chExt cx="2342488" cy="1280181"/>
          </a:xfrm>
        </p:grpSpPr>
        <p:sp>
          <p:nvSpPr>
            <p:cNvPr name="Freeform 24" id="24"/>
            <p:cNvSpPr/>
            <p:nvPr/>
          </p:nvSpPr>
          <p:spPr>
            <a:xfrm flipH="false" flipV="false" rot="0">
              <a:off x="0" y="0"/>
              <a:ext cx="2342488" cy="1280181"/>
            </a:xfrm>
            <a:custGeom>
              <a:avLst/>
              <a:gdLst/>
              <a:ahLst/>
              <a:cxnLst/>
              <a:rect r="r" b="b" t="t" l="l"/>
              <a:pathLst>
                <a:path h="1280181" w="2342488">
                  <a:moveTo>
                    <a:pt x="51357" y="0"/>
                  </a:moveTo>
                  <a:lnTo>
                    <a:pt x="2291131" y="0"/>
                  </a:lnTo>
                  <a:cubicBezTo>
                    <a:pt x="2304752" y="0"/>
                    <a:pt x="2317815" y="5411"/>
                    <a:pt x="2327446" y="15042"/>
                  </a:cubicBezTo>
                  <a:cubicBezTo>
                    <a:pt x="2337078" y="24673"/>
                    <a:pt x="2342488" y="37736"/>
                    <a:pt x="2342488" y="51357"/>
                  </a:cubicBezTo>
                  <a:lnTo>
                    <a:pt x="2342488" y="1228824"/>
                  </a:lnTo>
                  <a:cubicBezTo>
                    <a:pt x="2342488" y="1242445"/>
                    <a:pt x="2337078" y="1255508"/>
                    <a:pt x="2327446" y="1265139"/>
                  </a:cubicBezTo>
                  <a:cubicBezTo>
                    <a:pt x="2317815" y="1274770"/>
                    <a:pt x="2304752" y="1280181"/>
                    <a:pt x="2291131" y="1280181"/>
                  </a:cubicBezTo>
                  <a:lnTo>
                    <a:pt x="51357" y="1280181"/>
                  </a:lnTo>
                  <a:cubicBezTo>
                    <a:pt x="37736" y="1280181"/>
                    <a:pt x="24673" y="1274770"/>
                    <a:pt x="15042" y="1265139"/>
                  </a:cubicBezTo>
                  <a:cubicBezTo>
                    <a:pt x="5411" y="1255508"/>
                    <a:pt x="0" y="1242445"/>
                    <a:pt x="0" y="1228824"/>
                  </a:cubicBezTo>
                  <a:lnTo>
                    <a:pt x="0" y="51357"/>
                  </a:lnTo>
                  <a:cubicBezTo>
                    <a:pt x="0" y="37736"/>
                    <a:pt x="5411" y="24673"/>
                    <a:pt x="15042" y="15042"/>
                  </a:cubicBezTo>
                  <a:cubicBezTo>
                    <a:pt x="24673" y="5411"/>
                    <a:pt x="37736" y="0"/>
                    <a:pt x="51357" y="0"/>
                  </a:cubicBezTo>
                  <a:close/>
                </a:path>
              </a:pathLst>
            </a:custGeom>
            <a:solidFill>
              <a:srgbClr val="B1D4C7"/>
            </a:solidFill>
            <a:ln w="28575" cap="rnd">
              <a:solidFill>
                <a:srgbClr val="262829"/>
              </a:solidFill>
              <a:prstDash val="solid"/>
              <a:round/>
            </a:ln>
          </p:spPr>
        </p:sp>
        <p:sp>
          <p:nvSpPr>
            <p:cNvPr name="TextBox 25" id="25"/>
            <p:cNvSpPr txBox="true"/>
            <p:nvPr/>
          </p:nvSpPr>
          <p:spPr>
            <a:xfrm>
              <a:off x="0" y="-47625"/>
              <a:ext cx="2342488" cy="1327806"/>
            </a:xfrm>
            <a:prstGeom prst="rect">
              <a:avLst/>
            </a:prstGeom>
          </p:spPr>
          <p:txBody>
            <a:bodyPr anchor="ctr" rtlCol="false" tIns="50800" lIns="50800" bIns="50800" rIns="50800"/>
            <a:lstStyle/>
            <a:p>
              <a:pPr algn="ctr">
                <a:lnSpc>
                  <a:spcPts val="2659"/>
                </a:lnSpc>
              </a:pPr>
              <a:r>
                <a:rPr lang="en-US" sz="1899">
                  <a:solidFill>
                    <a:srgbClr val="000000"/>
                  </a:solidFill>
                  <a:latin typeface="Bernoru"/>
                  <a:ea typeface="Bernoru"/>
                  <a:cs typeface="Bernoru"/>
                  <a:sym typeface="Bernoru"/>
                </a:rPr>
                <a:t>The </a:t>
              </a:r>
              <a:r>
                <a:rPr lang="en-US" sz="1899">
                  <a:solidFill>
                    <a:srgbClr val="000000"/>
                  </a:solidFill>
                  <a:latin typeface="Bernoru"/>
                  <a:ea typeface="Bernoru"/>
                  <a:cs typeface="Bernoru"/>
                  <a:sym typeface="Bernoru"/>
                </a:rPr>
                <a:t>Karamoja sub-region, commonly known as Karamoja, is a region in </a:t>
              </a:r>
              <a:r>
                <a:rPr lang="en-US" sz="1899" u="sng">
                  <a:solidFill>
                    <a:srgbClr val="000000"/>
                  </a:solidFill>
                  <a:latin typeface="Bernoru"/>
                  <a:ea typeface="Bernoru"/>
                  <a:cs typeface="Bernoru"/>
                  <a:sym typeface="Bernoru"/>
                  <a:hlinkClick r:id="rId5" tooltip="https://en.wikipedia.org/wiki/Uganda"/>
                </a:rPr>
                <a:t>Uganda</a:t>
              </a:r>
              <a:r>
                <a:rPr lang="en-US" sz="1899">
                  <a:solidFill>
                    <a:srgbClr val="000000"/>
                  </a:solidFill>
                  <a:latin typeface="Bernoru"/>
                  <a:ea typeface="Bernoru"/>
                  <a:cs typeface="Bernoru"/>
                  <a:sym typeface="Bernoru"/>
                </a:rPr>
                <a:t>. It covers an area of 27,528km and comprises the </a:t>
              </a:r>
              <a:r>
                <a:rPr lang="en-US" sz="1899" u="sng">
                  <a:solidFill>
                    <a:srgbClr val="000000"/>
                  </a:solidFill>
                  <a:latin typeface="Bernoru"/>
                  <a:ea typeface="Bernoru"/>
                  <a:cs typeface="Bernoru"/>
                  <a:sym typeface="Bernoru"/>
                  <a:hlinkClick r:id="rId6" tooltip="https://en.wikipedia.org/wiki/Kotido_District"/>
                </a:rPr>
                <a:t>Kotido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7" tooltip="https://en.wikipedia.org/wiki/Kaabong_District"/>
                </a:rPr>
                <a:t>Kaabong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8" tooltip="https://en.wikipedia.org/wiki/Karenga_District"/>
                </a:rPr>
                <a:t>Karenga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9" tooltip="https://en.wikipedia.org/wiki/Nabilatuk_District"/>
                </a:rPr>
                <a:t>Nabilatuk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10" tooltip="https://en.wikipedia.org/wiki/Abim_District"/>
                </a:rPr>
                <a:t>Abim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11" tooltip="https://en.wikipedia.org/wiki/Moroto_District"/>
                </a:rPr>
                <a:t>Moroto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12" tooltip="https://en.wikipedia.org/wiki/Napak_District"/>
                </a:rPr>
                <a:t>Napak District</a:t>
              </a:r>
              <a:r>
                <a:rPr lang="en-US" sz="1899">
                  <a:solidFill>
                    <a:srgbClr val="000000"/>
                  </a:solidFill>
                  <a:latin typeface="Bernoru"/>
                  <a:ea typeface="Bernoru"/>
                  <a:cs typeface="Bernoru"/>
                  <a:sym typeface="Bernoru"/>
                </a:rPr>
                <a:t>, </a:t>
              </a:r>
              <a:r>
                <a:rPr lang="en-US" sz="1899" u="sng">
                  <a:solidFill>
                    <a:srgbClr val="000000"/>
                  </a:solidFill>
                  <a:latin typeface="Bernoru"/>
                  <a:ea typeface="Bernoru"/>
                  <a:cs typeface="Bernoru"/>
                  <a:sym typeface="Bernoru"/>
                  <a:hlinkClick r:id="rId13" tooltip="https://en.wikipedia.org/wiki/Amudat_District"/>
                </a:rPr>
                <a:t>Amudat District</a:t>
              </a:r>
              <a:r>
                <a:rPr lang="en-US" sz="1899">
                  <a:solidFill>
                    <a:srgbClr val="000000"/>
                  </a:solidFill>
                  <a:latin typeface="Bernoru"/>
                  <a:ea typeface="Bernoru"/>
                  <a:cs typeface="Bernoru"/>
                  <a:sym typeface="Bernoru"/>
                </a:rPr>
                <a:t> and </a:t>
              </a:r>
              <a:r>
                <a:rPr lang="en-US" sz="1899" u="sng">
                  <a:solidFill>
                    <a:srgbClr val="000000"/>
                  </a:solidFill>
                  <a:latin typeface="Bernoru"/>
                  <a:ea typeface="Bernoru"/>
                  <a:cs typeface="Bernoru"/>
                  <a:sym typeface="Bernoru"/>
                  <a:hlinkClick r:id="rId14" tooltip="https://en.wikipedia.org/wiki/Nakapiripirit_District"/>
                </a:rPr>
                <a:t>Nakapiripirit District</a:t>
              </a:r>
              <a:r>
                <a:rPr lang="en-US" sz="1899">
                  <a:solidFill>
                    <a:srgbClr val="000000"/>
                  </a:solidFill>
                  <a:latin typeface="Bernoru"/>
                  <a:ea typeface="Bernoru"/>
                  <a:cs typeface="Bernoru"/>
                  <a:sym typeface="Bernoru"/>
                </a:rPr>
                <a:t>.This area drew attention on the agricultural radar due to famine and it was a pleasure to come up with ways of rehabilitating the land which later on helped people and even the country at large</a:t>
              </a:r>
            </a:p>
          </p:txBody>
        </p:sp>
      </p:grpSp>
      <p:sp>
        <p:nvSpPr>
          <p:cNvPr name="Freeform 26" id="26"/>
          <p:cNvSpPr/>
          <p:nvPr/>
        </p:nvSpPr>
        <p:spPr>
          <a:xfrm flipH="false" flipV="false" rot="0">
            <a:off x="362421" y="1520145"/>
            <a:ext cx="1041084" cy="1016358"/>
          </a:xfrm>
          <a:custGeom>
            <a:avLst/>
            <a:gdLst/>
            <a:ahLst/>
            <a:cxnLst/>
            <a:rect r="r" b="b" t="t" l="l"/>
            <a:pathLst>
              <a:path h="1016358" w="1041084">
                <a:moveTo>
                  <a:pt x="0" y="0"/>
                </a:moveTo>
                <a:lnTo>
                  <a:pt x="1041084" y="0"/>
                </a:lnTo>
                <a:lnTo>
                  <a:pt x="1041084" y="1016358"/>
                </a:lnTo>
                <a:lnTo>
                  <a:pt x="0" y="10163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true" flipV="false" rot="0">
            <a:off x="9144000" y="8833392"/>
            <a:ext cx="1041084" cy="1016358"/>
          </a:xfrm>
          <a:custGeom>
            <a:avLst/>
            <a:gdLst/>
            <a:ahLst/>
            <a:cxnLst/>
            <a:rect r="r" b="b" t="t" l="l"/>
            <a:pathLst>
              <a:path h="1016358" w="1041084">
                <a:moveTo>
                  <a:pt x="1041084" y="0"/>
                </a:moveTo>
                <a:lnTo>
                  <a:pt x="0" y="0"/>
                </a:lnTo>
                <a:lnTo>
                  <a:pt x="0" y="1016359"/>
                </a:lnTo>
                <a:lnTo>
                  <a:pt x="1041084" y="1016359"/>
                </a:lnTo>
                <a:lnTo>
                  <a:pt x="1041084"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8" id="28"/>
          <p:cNvSpPr txBox="true"/>
          <p:nvPr/>
        </p:nvSpPr>
        <p:spPr>
          <a:xfrm rot="0">
            <a:off x="10583721" y="660578"/>
            <a:ext cx="6532704" cy="2537018"/>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ea typeface="TT Bluescreens Bold"/>
                <a:cs typeface="TT Bluescreens Bold"/>
                <a:sym typeface="TT Bluescreens Bold"/>
              </a:rPr>
              <a:t>Introduction</a:t>
            </a:r>
          </a:p>
        </p:txBody>
      </p:sp>
      <p:sp>
        <p:nvSpPr>
          <p:cNvPr name="TextBox 29" id="29"/>
          <p:cNvSpPr txBox="true"/>
          <p:nvPr/>
        </p:nvSpPr>
        <p:spPr>
          <a:xfrm rot="0">
            <a:off x="8510902" y="158462"/>
            <a:ext cx="1266196" cy="388207"/>
          </a:xfrm>
          <a:prstGeom prst="rect">
            <a:avLst/>
          </a:prstGeom>
        </p:spPr>
        <p:txBody>
          <a:bodyPr anchor="t" rtlCol="false" tIns="0" lIns="0" bIns="0" rIns="0">
            <a:spAutoFit/>
          </a:bodyPr>
          <a:lstStyle/>
          <a:p>
            <a:pPr algn="just">
              <a:lnSpc>
                <a:spcPts val="3277"/>
              </a:lnSpc>
            </a:pPr>
            <a:r>
              <a:rPr lang="en-US" sz="2341">
                <a:solidFill>
                  <a:srgbClr val="262829"/>
                </a:solidFill>
                <a:latin typeface="Noto Sans"/>
                <a:ea typeface="Noto Sans"/>
                <a:cs typeface="Noto Sans"/>
                <a:sym typeface="Noto Sans"/>
              </a:rPr>
              <a:t>Page 01</a:t>
            </a:r>
          </a:p>
        </p:txBody>
      </p:sp>
      <p:sp>
        <p:nvSpPr>
          <p:cNvPr name="TextBox 30" id="30"/>
          <p:cNvSpPr txBox="true"/>
          <p:nvPr/>
        </p:nvSpPr>
        <p:spPr>
          <a:xfrm rot="0">
            <a:off x="1290443" y="1849283"/>
            <a:ext cx="2916027"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Company Name</a:t>
            </a:r>
          </a:p>
        </p:txBody>
      </p:sp>
      <p:sp>
        <p:nvSpPr>
          <p:cNvPr name="TextBox 31" id="31"/>
          <p:cNvSpPr txBox="true"/>
          <p:nvPr/>
        </p:nvSpPr>
        <p:spPr>
          <a:xfrm rot="0">
            <a:off x="1028700" y="3200765"/>
            <a:ext cx="260742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Location</a:t>
            </a:r>
          </a:p>
        </p:txBody>
      </p:sp>
      <p:sp>
        <p:nvSpPr>
          <p:cNvPr name="TextBox 32" id="32"/>
          <p:cNvSpPr txBox="true"/>
          <p:nvPr/>
        </p:nvSpPr>
        <p:spPr>
          <a:xfrm rot="0">
            <a:off x="1290443" y="4452051"/>
            <a:ext cx="260742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Key Products</a:t>
            </a:r>
          </a:p>
        </p:txBody>
      </p:sp>
      <p:sp>
        <p:nvSpPr>
          <p:cNvPr name="TextBox 33" id="33"/>
          <p:cNvSpPr txBox="true"/>
          <p:nvPr/>
        </p:nvSpPr>
        <p:spPr>
          <a:xfrm rot="0">
            <a:off x="1744781" y="5924550"/>
            <a:ext cx="3323507"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Mission Statement</a:t>
            </a:r>
          </a:p>
        </p:txBody>
      </p:sp>
      <p:sp>
        <p:nvSpPr>
          <p:cNvPr name="TextBox 34" id="34"/>
          <p:cNvSpPr txBox="true"/>
          <p:nvPr/>
        </p:nvSpPr>
        <p:spPr>
          <a:xfrm rot="0">
            <a:off x="4672491" y="6136917"/>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a:t>
            </a:r>
          </a:p>
        </p:txBody>
      </p:sp>
      <p:sp>
        <p:nvSpPr>
          <p:cNvPr name="TextBox 35" id="35"/>
          <p:cNvSpPr txBox="true"/>
          <p:nvPr/>
        </p:nvSpPr>
        <p:spPr>
          <a:xfrm rot="0">
            <a:off x="4388024" y="4452051"/>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a:t>
            </a:r>
          </a:p>
        </p:txBody>
      </p:sp>
      <p:sp>
        <p:nvSpPr>
          <p:cNvPr name="TextBox 36" id="36"/>
          <p:cNvSpPr txBox="true"/>
          <p:nvPr/>
        </p:nvSpPr>
        <p:spPr>
          <a:xfrm rot="0">
            <a:off x="4482846" y="3200765"/>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a:t>
            </a:r>
          </a:p>
        </p:txBody>
      </p:sp>
      <p:sp>
        <p:nvSpPr>
          <p:cNvPr name="TextBox 37" id="37"/>
          <p:cNvSpPr txBox="true"/>
          <p:nvPr/>
        </p:nvSpPr>
        <p:spPr>
          <a:xfrm rot="0">
            <a:off x="4672491" y="1849283"/>
            <a:ext cx="18964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Bold"/>
                <a:ea typeface="Noto Sans Bold"/>
                <a:cs typeface="Noto Sans Bold"/>
                <a:sym typeface="Noto Sans Bold"/>
              </a:rPr>
              <a:t>:</a:t>
            </a:r>
          </a:p>
        </p:txBody>
      </p:sp>
      <p:sp>
        <p:nvSpPr>
          <p:cNvPr name="TextBox 38" id="38"/>
          <p:cNvSpPr txBox="true"/>
          <p:nvPr/>
        </p:nvSpPr>
        <p:spPr>
          <a:xfrm rot="0">
            <a:off x="5148276" y="1894095"/>
            <a:ext cx="3995724"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ea typeface="Noto Sans"/>
                <a:cs typeface="Noto Sans"/>
                <a:sym typeface="Noto Sans"/>
              </a:rPr>
              <a:t>Karamoja</a:t>
            </a:r>
          </a:p>
        </p:txBody>
      </p:sp>
      <p:sp>
        <p:nvSpPr>
          <p:cNvPr name="TextBox 39" id="39"/>
          <p:cNvSpPr txBox="true"/>
          <p:nvPr/>
        </p:nvSpPr>
        <p:spPr>
          <a:xfrm rot="0">
            <a:off x="5068288" y="3200765"/>
            <a:ext cx="426851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ea typeface="Noto Sans"/>
                <a:cs typeface="Noto Sans"/>
                <a:sym typeface="Noto Sans"/>
              </a:rPr>
              <a:t>Uganda</a:t>
            </a:r>
          </a:p>
        </p:txBody>
      </p:sp>
      <p:sp>
        <p:nvSpPr>
          <p:cNvPr name="TextBox 40" id="40"/>
          <p:cNvSpPr txBox="true"/>
          <p:nvPr/>
        </p:nvSpPr>
        <p:spPr>
          <a:xfrm rot="0">
            <a:off x="4767313" y="4452051"/>
            <a:ext cx="4268516" cy="430752"/>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ea typeface="Noto Sans"/>
                <a:cs typeface="Noto Sans"/>
                <a:sym typeface="Noto Sans"/>
              </a:rPr>
              <a:t>Maize and Sorghum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false" flipV="false" rot="0">
            <a:off x="5126045" y="1594619"/>
            <a:ext cx="8035910" cy="7097762"/>
          </a:xfrm>
          <a:custGeom>
            <a:avLst/>
            <a:gdLst/>
            <a:ahLst/>
            <a:cxnLst/>
            <a:rect r="r" b="b" t="t" l="l"/>
            <a:pathLst>
              <a:path h="7097762" w="8035910">
                <a:moveTo>
                  <a:pt x="0" y="0"/>
                </a:moveTo>
                <a:lnTo>
                  <a:pt x="8035910" y="0"/>
                </a:lnTo>
                <a:lnTo>
                  <a:pt x="8035910" y="7097762"/>
                </a:lnTo>
                <a:lnTo>
                  <a:pt x="0" y="7097762"/>
                </a:lnTo>
                <a:lnTo>
                  <a:pt x="0" y="0"/>
                </a:lnTo>
                <a:close/>
              </a:path>
            </a:pathLst>
          </a:custGeom>
          <a:blipFill>
            <a:blip r:embed="rId2"/>
            <a:stretch>
              <a:fillRect l="0" t="0" r="0" b="0"/>
            </a:stretch>
          </a:blipFill>
        </p:spPr>
      </p:sp>
      <p:sp>
        <p:nvSpPr>
          <p:cNvPr name="Freeform 3" id="3"/>
          <p:cNvSpPr/>
          <p:nvPr/>
        </p:nvSpPr>
        <p:spPr>
          <a:xfrm flipH="false" flipV="false" rot="0">
            <a:off x="3902930" y="402652"/>
            <a:ext cx="10887796" cy="9717268"/>
          </a:xfrm>
          <a:custGeom>
            <a:avLst/>
            <a:gdLst/>
            <a:ahLst/>
            <a:cxnLst/>
            <a:rect r="r" b="b" t="t" l="l"/>
            <a:pathLst>
              <a:path h="9717268" w="10887796">
                <a:moveTo>
                  <a:pt x="0" y="0"/>
                </a:moveTo>
                <a:lnTo>
                  <a:pt x="10887796" y="0"/>
                </a:lnTo>
                <a:lnTo>
                  <a:pt x="10887796" y="9717268"/>
                </a:lnTo>
                <a:lnTo>
                  <a:pt x="0" y="9717268"/>
                </a:lnTo>
                <a:lnTo>
                  <a:pt x="0" y="0"/>
                </a:lnTo>
                <a:close/>
              </a:path>
            </a:pathLst>
          </a:custGeom>
          <a:blipFill>
            <a:blip r:embed="rId2"/>
            <a:stretch>
              <a:fillRect l="-2973" t="-7737" r="-5889"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sp>
        <p:nvSpPr>
          <p:cNvPr name="Freeform 2" id="2"/>
          <p:cNvSpPr/>
          <p:nvPr/>
        </p:nvSpPr>
        <p:spPr>
          <a:xfrm flipH="true" flipV="false" rot="641523">
            <a:off x="65746" y="841979"/>
            <a:ext cx="5208275" cy="3743448"/>
          </a:xfrm>
          <a:custGeom>
            <a:avLst/>
            <a:gdLst/>
            <a:ahLst/>
            <a:cxnLst/>
            <a:rect r="r" b="b" t="t" l="l"/>
            <a:pathLst>
              <a:path h="3743448" w="5208275">
                <a:moveTo>
                  <a:pt x="5208276" y="0"/>
                </a:moveTo>
                <a:lnTo>
                  <a:pt x="0" y="0"/>
                </a:lnTo>
                <a:lnTo>
                  <a:pt x="0" y="3743448"/>
                </a:lnTo>
                <a:lnTo>
                  <a:pt x="5208276" y="3743448"/>
                </a:lnTo>
                <a:lnTo>
                  <a:pt x="52082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8327" y="-83504"/>
            <a:ext cx="19877457" cy="877432"/>
            <a:chOff x="0" y="0"/>
            <a:chExt cx="5235215" cy="231093"/>
          </a:xfrm>
        </p:grpSpPr>
        <p:sp>
          <p:nvSpPr>
            <p:cNvPr name="Freeform 4" id="4"/>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5" id="5"/>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2539" y="4578865"/>
            <a:ext cx="5098858" cy="4687890"/>
            <a:chOff x="0" y="0"/>
            <a:chExt cx="1342909" cy="1234671"/>
          </a:xfrm>
        </p:grpSpPr>
        <p:sp>
          <p:nvSpPr>
            <p:cNvPr name="Freeform 7" id="7"/>
            <p:cNvSpPr/>
            <p:nvPr/>
          </p:nvSpPr>
          <p:spPr>
            <a:xfrm flipH="false" flipV="false" rot="0">
              <a:off x="0" y="0"/>
              <a:ext cx="1342909" cy="1234671"/>
            </a:xfrm>
            <a:custGeom>
              <a:avLst/>
              <a:gdLst/>
              <a:ahLst/>
              <a:cxnLst/>
              <a:rect r="r" b="b" t="t" l="l"/>
              <a:pathLst>
                <a:path h="1234671" w="1342909">
                  <a:moveTo>
                    <a:pt x="104767" y="0"/>
                  </a:moveTo>
                  <a:lnTo>
                    <a:pt x="1238142" y="0"/>
                  </a:lnTo>
                  <a:cubicBezTo>
                    <a:pt x="1296003" y="0"/>
                    <a:pt x="1342909" y="46906"/>
                    <a:pt x="1342909" y="104767"/>
                  </a:cubicBezTo>
                  <a:lnTo>
                    <a:pt x="1342909" y="1129904"/>
                  </a:lnTo>
                  <a:cubicBezTo>
                    <a:pt x="1342909" y="1187765"/>
                    <a:pt x="1296003" y="1234671"/>
                    <a:pt x="1238142" y="1234671"/>
                  </a:cubicBezTo>
                  <a:lnTo>
                    <a:pt x="104767" y="1234671"/>
                  </a:lnTo>
                  <a:cubicBezTo>
                    <a:pt x="46906" y="1234671"/>
                    <a:pt x="0" y="1187765"/>
                    <a:pt x="0" y="1129904"/>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8" id="8"/>
            <p:cNvSpPr txBox="true"/>
            <p:nvPr/>
          </p:nvSpPr>
          <p:spPr>
            <a:xfrm>
              <a:off x="0" y="-47625"/>
              <a:ext cx="1342909" cy="1282296"/>
            </a:xfrm>
            <a:prstGeom prst="rect">
              <a:avLst/>
            </a:prstGeom>
          </p:spPr>
          <p:txBody>
            <a:bodyPr anchor="ctr" rtlCol="false" tIns="50800" lIns="50800" bIns="50800" rIns="50800"/>
            <a:lstStyle/>
            <a:p>
              <a:pPr algn="ctr">
                <a:lnSpc>
                  <a:spcPts val="2659"/>
                </a:lnSpc>
              </a:pPr>
              <a:r>
                <a:rPr lang="en-US" sz="1899">
                  <a:solidFill>
                    <a:srgbClr val="000000"/>
                  </a:solidFill>
                  <a:latin typeface="Bernoru"/>
                  <a:ea typeface="Bernoru"/>
                  <a:cs typeface="Bernoru"/>
                  <a:sym typeface="Bernoru"/>
                </a:rPr>
                <a:t>We came to a realisation that the cultivation of Maize and sorghum would work best in the Karamoja sub_region;ths is because the tw o can wisthstand hostile weather conditions thus boosting their yields.</a:t>
              </a:r>
            </a:p>
          </p:txBody>
        </p:sp>
      </p:grpSp>
      <p:grpSp>
        <p:nvGrpSpPr>
          <p:cNvPr name="Group 9" id="9"/>
          <p:cNvGrpSpPr/>
          <p:nvPr/>
        </p:nvGrpSpPr>
        <p:grpSpPr>
          <a:xfrm rot="0">
            <a:off x="1172539" y="3461035"/>
            <a:ext cx="5098858" cy="994004"/>
            <a:chOff x="0" y="0"/>
            <a:chExt cx="1342909" cy="261795"/>
          </a:xfrm>
        </p:grpSpPr>
        <p:sp>
          <p:nvSpPr>
            <p:cNvPr name="Freeform 10" id="10"/>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11" id="11"/>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80972" y="3748939"/>
            <a:ext cx="5098858" cy="5517816"/>
            <a:chOff x="0" y="0"/>
            <a:chExt cx="1342909" cy="1453252"/>
          </a:xfrm>
        </p:grpSpPr>
        <p:sp>
          <p:nvSpPr>
            <p:cNvPr name="Freeform 13" id="13"/>
            <p:cNvSpPr/>
            <p:nvPr/>
          </p:nvSpPr>
          <p:spPr>
            <a:xfrm flipH="false" flipV="false" rot="0">
              <a:off x="0" y="0"/>
              <a:ext cx="1342909" cy="1453252"/>
            </a:xfrm>
            <a:custGeom>
              <a:avLst/>
              <a:gdLst/>
              <a:ahLst/>
              <a:cxnLst/>
              <a:rect r="r" b="b" t="t" l="l"/>
              <a:pathLst>
                <a:path h="1453252" w="1342909">
                  <a:moveTo>
                    <a:pt x="104767" y="0"/>
                  </a:moveTo>
                  <a:lnTo>
                    <a:pt x="1238142" y="0"/>
                  </a:lnTo>
                  <a:cubicBezTo>
                    <a:pt x="1296003" y="0"/>
                    <a:pt x="1342909" y="46906"/>
                    <a:pt x="1342909" y="104767"/>
                  </a:cubicBezTo>
                  <a:lnTo>
                    <a:pt x="1342909" y="1348485"/>
                  </a:lnTo>
                  <a:cubicBezTo>
                    <a:pt x="1342909" y="1406346"/>
                    <a:pt x="1296003" y="1453252"/>
                    <a:pt x="1238142" y="1453252"/>
                  </a:cubicBezTo>
                  <a:lnTo>
                    <a:pt x="104767" y="1453252"/>
                  </a:lnTo>
                  <a:cubicBezTo>
                    <a:pt x="46906" y="1453252"/>
                    <a:pt x="0" y="1406346"/>
                    <a:pt x="0" y="1348485"/>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14" id="14"/>
            <p:cNvSpPr txBox="true"/>
            <p:nvPr/>
          </p:nvSpPr>
          <p:spPr>
            <a:xfrm>
              <a:off x="0" y="-47625"/>
              <a:ext cx="1342909" cy="150087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680972" y="3461035"/>
            <a:ext cx="5098858" cy="994004"/>
            <a:chOff x="0" y="0"/>
            <a:chExt cx="1342909" cy="261795"/>
          </a:xfrm>
        </p:grpSpPr>
        <p:sp>
          <p:nvSpPr>
            <p:cNvPr name="Freeform 16" id="16"/>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17" id="17"/>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189405" y="4578865"/>
            <a:ext cx="5098858" cy="4687890"/>
            <a:chOff x="0" y="0"/>
            <a:chExt cx="1342909" cy="1234671"/>
          </a:xfrm>
        </p:grpSpPr>
        <p:sp>
          <p:nvSpPr>
            <p:cNvPr name="Freeform 19" id="19"/>
            <p:cNvSpPr/>
            <p:nvPr/>
          </p:nvSpPr>
          <p:spPr>
            <a:xfrm flipH="false" flipV="false" rot="0">
              <a:off x="0" y="0"/>
              <a:ext cx="1342909" cy="1234671"/>
            </a:xfrm>
            <a:custGeom>
              <a:avLst/>
              <a:gdLst/>
              <a:ahLst/>
              <a:cxnLst/>
              <a:rect r="r" b="b" t="t" l="l"/>
              <a:pathLst>
                <a:path h="1234671" w="1342909">
                  <a:moveTo>
                    <a:pt x="104767" y="0"/>
                  </a:moveTo>
                  <a:lnTo>
                    <a:pt x="1238142" y="0"/>
                  </a:lnTo>
                  <a:cubicBezTo>
                    <a:pt x="1296003" y="0"/>
                    <a:pt x="1342909" y="46906"/>
                    <a:pt x="1342909" y="104767"/>
                  </a:cubicBezTo>
                  <a:lnTo>
                    <a:pt x="1342909" y="1129904"/>
                  </a:lnTo>
                  <a:cubicBezTo>
                    <a:pt x="1342909" y="1187765"/>
                    <a:pt x="1296003" y="1234671"/>
                    <a:pt x="1238142" y="1234671"/>
                  </a:cubicBezTo>
                  <a:lnTo>
                    <a:pt x="104767" y="1234671"/>
                  </a:lnTo>
                  <a:cubicBezTo>
                    <a:pt x="46906" y="1234671"/>
                    <a:pt x="0" y="1187765"/>
                    <a:pt x="0" y="1129904"/>
                  </a:cubicBezTo>
                  <a:lnTo>
                    <a:pt x="0" y="104767"/>
                  </a:lnTo>
                  <a:cubicBezTo>
                    <a:pt x="0" y="46906"/>
                    <a:pt x="46906" y="0"/>
                    <a:pt x="104767" y="0"/>
                  </a:cubicBezTo>
                  <a:close/>
                </a:path>
              </a:pathLst>
            </a:custGeom>
            <a:solidFill>
              <a:srgbClr val="000000">
                <a:alpha val="0"/>
              </a:srgbClr>
            </a:solidFill>
            <a:ln w="28575" cap="rnd">
              <a:solidFill>
                <a:srgbClr val="262829"/>
              </a:solidFill>
              <a:prstDash val="solid"/>
              <a:round/>
            </a:ln>
          </p:spPr>
        </p:sp>
        <p:sp>
          <p:nvSpPr>
            <p:cNvPr name="TextBox 20" id="20"/>
            <p:cNvSpPr txBox="true"/>
            <p:nvPr/>
          </p:nvSpPr>
          <p:spPr>
            <a:xfrm>
              <a:off x="0" y="-47625"/>
              <a:ext cx="1342909" cy="128229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187199" y="3461035"/>
            <a:ext cx="5098858" cy="994004"/>
            <a:chOff x="0" y="0"/>
            <a:chExt cx="1342909" cy="261795"/>
          </a:xfrm>
        </p:grpSpPr>
        <p:sp>
          <p:nvSpPr>
            <p:cNvPr name="Freeform 22" id="22"/>
            <p:cNvSpPr/>
            <p:nvPr/>
          </p:nvSpPr>
          <p:spPr>
            <a:xfrm flipH="false" flipV="false" rot="0">
              <a:off x="0" y="0"/>
              <a:ext cx="1342909" cy="261795"/>
            </a:xfrm>
            <a:custGeom>
              <a:avLst/>
              <a:gdLst/>
              <a:ahLst/>
              <a:cxnLst/>
              <a:rect r="r" b="b" t="t" l="l"/>
              <a:pathLst>
                <a:path h="261795" w="1342909">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B1D4C7"/>
            </a:solidFill>
            <a:ln w="28575" cap="rnd">
              <a:solidFill>
                <a:srgbClr val="262829"/>
              </a:solidFill>
              <a:prstDash val="solid"/>
              <a:round/>
            </a:ln>
          </p:spPr>
        </p:sp>
        <p:sp>
          <p:nvSpPr>
            <p:cNvPr name="TextBox 23" id="23"/>
            <p:cNvSpPr txBox="true"/>
            <p:nvPr/>
          </p:nvSpPr>
          <p:spPr>
            <a:xfrm>
              <a:off x="0" y="-47625"/>
              <a:ext cx="1342909" cy="30942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952725" y="809625"/>
            <a:ext cx="11306575"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ea typeface="TT Bluescreens Bold"/>
                <a:cs typeface="TT Bluescreens Bold"/>
                <a:sym typeface="TT Bluescreens Bold"/>
              </a:rPr>
              <a:t>Our Farming Practices</a:t>
            </a:r>
          </a:p>
        </p:txBody>
      </p:sp>
      <p:sp>
        <p:nvSpPr>
          <p:cNvPr name="TextBox 25" id="25"/>
          <p:cNvSpPr txBox="true"/>
          <p:nvPr/>
        </p:nvSpPr>
        <p:spPr>
          <a:xfrm rot="0">
            <a:off x="1985319" y="3674009"/>
            <a:ext cx="3590753"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ea typeface="Noto Sans Bold"/>
                <a:cs typeface="Noto Sans Bold"/>
                <a:sym typeface="Noto Sans Bold"/>
              </a:rPr>
              <a:t>solution</a:t>
            </a:r>
          </a:p>
        </p:txBody>
      </p:sp>
      <p:sp>
        <p:nvSpPr>
          <p:cNvPr name="TextBox 26" id="26"/>
          <p:cNvSpPr txBox="true"/>
          <p:nvPr/>
        </p:nvSpPr>
        <p:spPr>
          <a:xfrm rot="0">
            <a:off x="7167031" y="3674009"/>
            <a:ext cx="4517549"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ea typeface="Noto Sans Bold"/>
                <a:cs typeface="Noto Sans Bold"/>
                <a:sym typeface="Noto Sans Bold"/>
              </a:rPr>
              <a:t>Findings</a:t>
            </a:r>
          </a:p>
        </p:txBody>
      </p:sp>
      <p:sp>
        <p:nvSpPr>
          <p:cNvPr name="TextBox 27" id="27"/>
          <p:cNvSpPr txBox="true"/>
          <p:nvPr/>
        </p:nvSpPr>
        <p:spPr>
          <a:xfrm rot="0">
            <a:off x="12646605" y="3674009"/>
            <a:ext cx="4498783"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ea typeface="Noto Sans Bold"/>
                <a:cs typeface="Noto Sans Bold"/>
                <a:sym typeface="Noto Sans Bold"/>
              </a:rPr>
              <a:t>Recommendations</a:t>
            </a:r>
          </a:p>
        </p:txBody>
      </p:sp>
      <p:sp>
        <p:nvSpPr>
          <p:cNvPr name="TextBox 28" id="28"/>
          <p:cNvSpPr txBox="true"/>
          <p:nvPr/>
        </p:nvSpPr>
        <p:spPr>
          <a:xfrm rot="0">
            <a:off x="7066850" y="4740790"/>
            <a:ext cx="4308051" cy="3564477"/>
          </a:xfrm>
          <a:prstGeom prst="rect">
            <a:avLst/>
          </a:prstGeom>
        </p:spPr>
        <p:txBody>
          <a:bodyPr anchor="t" rtlCol="false" tIns="0" lIns="0" bIns="0" rIns="0">
            <a:spAutoFit/>
          </a:bodyPr>
          <a:lstStyle/>
          <a:p>
            <a:pPr algn="just">
              <a:lnSpc>
                <a:spcPts val="3557"/>
              </a:lnSpc>
            </a:pPr>
            <a:r>
              <a:rPr lang="en-US" sz="2541">
                <a:solidFill>
                  <a:srgbClr val="262829"/>
                </a:solidFill>
                <a:latin typeface="Noto Sans"/>
                <a:ea typeface="Noto Sans"/>
                <a:cs typeface="Noto Sans"/>
                <a:sym typeface="Noto Sans"/>
              </a:rPr>
              <a:t>I recommend the cultivation of maize in the region since it bears more yields than sorghum.The cultivation of maize in the region would not only impact the region but also the whole of Uganda as a nation.</a:t>
            </a:r>
          </a:p>
        </p:txBody>
      </p:sp>
      <p:sp>
        <p:nvSpPr>
          <p:cNvPr name="TextBox 29" id="29"/>
          <p:cNvSpPr txBox="true"/>
          <p:nvPr/>
        </p:nvSpPr>
        <p:spPr>
          <a:xfrm rot="0">
            <a:off x="12584809" y="4721740"/>
            <a:ext cx="3837224" cy="4366841"/>
          </a:xfrm>
          <a:prstGeom prst="rect">
            <a:avLst/>
          </a:prstGeom>
        </p:spPr>
        <p:txBody>
          <a:bodyPr anchor="t" rtlCol="false" tIns="0" lIns="0" bIns="0" rIns="0">
            <a:spAutoFit/>
          </a:bodyPr>
          <a:lstStyle/>
          <a:p>
            <a:pPr algn="just">
              <a:lnSpc>
                <a:spcPts val="3168"/>
              </a:lnSpc>
            </a:pPr>
            <a:r>
              <a:rPr lang="en-US" sz="2263">
                <a:solidFill>
                  <a:srgbClr val="262829"/>
                </a:solidFill>
                <a:latin typeface="Noto Sans"/>
                <a:ea typeface="Noto Sans"/>
                <a:cs typeface="Noto Sans"/>
                <a:sym typeface="Noto Sans"/>
              </a:rPr>
              <a:t>I would give an advice that maize and sorghum be grown in large scale since they do well;the government of Uganda should also allocate more fundss in the agricultural sector;this will help in purchasing improvised farm tools that will help in boosting the yields.</a:t>
            </a:r>
          </a:p>
        </p:txBody>
      </p:sp>
      <p:sp>
        <p:nvSpPr>
          <p:cNvPr name="Freeform 30" id="30"/>
          <p:cNvSpPr/>
          <p:nvPr/>
        </p:nvSpPr>
        <p:spPr>
          <a:xfrm flipH="false" flipV="false" rot="0">
            <a:off x="-1078022"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2997145" y="9743005"/>
            <a:ext cx="4160892" cy="264784"/>
          </a:xfrm>
          <a:custGeom>
            <a:avLst/>
            <a:gdLst/>
            <a:ahLst/>
            <a:cxnLst/>
            <a:rect r="r" b="b" t="t" l="l"/>
            <a:pathLst>
              <a:path h="264784" w="4160892">
                <a:moveTo>
                  <a:pt x="0" y="0"/>
                </a:moveTo>
                <a:lnTo>
                  <a:pt x="4160893" y="0"/>
                </a:lnTo>
                <a:lnTo>
                  <a:pt x="4160893"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7062788"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1149483"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5205130" y="9743005"/>
            <a:ext cx="4160892" cy="264784"/>
          </a:xfrm>
          <a:custGeom>
            <a:avLst/>
            <a:gdLst/>
            <a:ahLst/>
            <a:cxnLst/>
            <a:rect r="r" b="b" t="t" l="l"/>
            <a:pathLst>
              <a:path h="264784" w="4160892">
                <a:moveTo>
                  <a:pt x="0" y="0"/>
                </a:moveTo>
                <a:lnTo>
                  <a:pt x="4160892" y="0"/>
                </a:lnTo>
                <a:lnTo>
                  <a:pt x="4160892" y="264784"/>
                </a:lnTo>
                <a:lnTo>
                  <a:pt x="0" y="264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3320566" y="1235597"/>
            <a:ext cx="10866466" cy="5285413"/>
            <a:chOff x="0" y="0"/>
            <a:chExt cx="2861950" cy="1392043"/>
          </a:xfrm>
        </p:grpSpPr>
        <p:sp>
          <p:nvSpPr>
            <p:cNvPr name="Freeform 3" id="3"/>
            <p:cNvSpPr/>
            <p:nvPr/>
          </p:nvSpPr>
          <p:spPr>
            <a:xfrm flipH="false" flipV="false" rot="0">
              <a:off x="0" y="0"/>
              <a:ext cx="2861950" cy="1392043"/>
            </a:xfrm>
            <a:custGeom>
              <a:avLst/>
              <a:gdLst/>
              <a:ahLst/>
              <a:cxnLst/>
              <a:rect r="r" b="b" t="t" l="l"/>
              <a:pathLst>
                <a:path h="1392043" w="2861950">
                  <a:moveTo>
                    <a:pt x="0" y="0"/>
                  </a:moveTo>
                  <a:lnTo>
                    <a:pt x="2861950" y="0"/>
                  </a:lnTo>
                  <a:lnTo>
                    <a:pt x="2861950" y="1392043"/>
                  </a:lnTo>
                  <a:lnTo>
                    <a:pt x="0" y="1392043"/>
                  </a:lnTo>
                  <a:close/>
                </a:path>
              </a:pathLst>
            </a:custGeom>
            <a:solidFill>
              <a:srgbClr val="124B3D"/>
            </a:solidFill>
          </p:spPr>
        </p:sp>
        <p:sp>
          <p:nvSpPr>
            <p:cNvPr name="TextBox 4" id="4"/>
            <p:cNvSpPr txBox="true"/>
            <p:nvPr/>
          </p:nvSpPr>
          <p:spPr>
            <a:xfrm>
              <a:off x="0" y="-47625"/>
              <a:ext cx="2861950" cy="1439668"/>
            </a:xfrm>
            <a:prstGeom prst="rect">
              <a:avLst/>
            </a:prstGeom>
          </p:spPr>
          <p:txBody>
            <a:bodyPr anchor="ctr" rtlCol="false" tIns="50800" lIns="50800" bIns="50800" rIns="50800"/>
            <a:lstStyle/>
            <a:p>
              <a:pPr algn="ctr">
                <a:lnSpc>
                  <a:spcPts val="2659"/>
                </a:lnSpc>
              </a:pPr>
              <a:r>
                <a:rPr lang="en-US" sz="1899">
                  <a:solidFill>
                    <a:srgbClr val="FFFFFF"/>
                  </a:solidFill>
                  <a:latin typeface="Bernoru"/>
                  <a:ea typeface="Bernoru"/>
                  <a:cs typeface="Bernoru"/>
                  <a:sym typeface="Bernoru"/>
                </a:rPr>
                <a:t>The main function of the Karamoja project was to create more crop yields and even to come up with even more  drought resistant crops that will help in boosting the agricultural sectorin the country.The project was also based on creating employments for people so as to enable them earn a living and skills that they can also apply on their farms.This project will help in the growth of Uganda make it to be recognised amongst other nations.</a:t>
              </a:r>
            </a:p>
          </p:txBody>
        </p:sp>
      </p:grpSp>
      <p:sp>
        <p:nvSpPr>
          <p:cNvPr name="TextBox 5" id="5"/>
          <p:cNvSpPr txBox="true"/>
          <p:nvPr/>
        </p:nvSpPr>
        <p:spPr>
          <a:xfrm rot="0">
            <a:off x="9139238" y="4953317"/>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6" id="6"/>
          <p:cNvSpPr txBox="true"/>
          <p:nvPr/>
        </p:nvSpPr>
        <p:spPr>
          <a:xfrm rot="0">
            <a:off x="2319711" y="405765"/>
            <a:ext cx="11050423"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Bernoru"/>
                <a:ea typeface="Bernoru"/>
                <a:cs typeface="Bernoru"/>
                <a:sym typeface="Bernoru"/>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44626" y="3644164"/>
            <a:ext cx="7660967" cy="5625089"/>
            <a:chOff x="0" y="0"/>
            <a:chExt cx="2017703" cy="1481505"/>
          </a:xfrm>
        </p:grpSpPr>
        <p:sp>
          <p:nvSpPr>
            <p:cNvPr name="Freeform 6" id="6"/>
            <p:cNvSpPr/>
            <p:nvPr/>
          </p:nvSpPr>
          <p:spPr>
            <a:xfrm flipH="false" flipV="false" rot="0">
              <a:off x="0" y="0"/>
              <a:ext cx="2017703" cy="1481505"/>
            </a:xfrm>
            <a:custGeom>
              <a:avLst/>
              <a:gdLst/>
              <a:ahLst/>
              <a:cxnLst/>
              <a:rect r="r" b="b" t="t" l="l"/>
              <a:pathLst>
                <a:path h="1481505" w="2017703">
                  <a:moveTo>
                    <a:pt x="93983" y="0"/>
                  </a:moveTo>
                  <a:lnTo>
                    <a:pt x="1923721" y="0"/>
                  </a:lnTo>
                  <a:cubicBezTo>
                    <a:pt x="1948646" y="0"/>
                    <a:pt x="1972551" y="9902"/>
                    <a:pt x="1990177" y="27527"/>
                  </a:cubicBezTo>
                  <a:cubicBezTo>
                    <a:pt x="2007802" y="45152"/>
                    <a:pt x="2017703" y="69057"/>
                    <a:pt x="2017703" y="93983"/>
                  </a:cubicBezTo>
                  <a:lnTo>
                    <a:pt x="2017703" y="1387522"/>
                  </a:lnTo>
                  <a:cubicBezTo>
                    <a:pt x="2017703" y="1412448"/>
                    <a:pt x="2007802" y="1436353"/>
                    <a:pt x="1990177" y="1453978"/>
                  </a:cubicBezTo>
                  <a:cubicBezTo>
                    <a:pt x="1972551" y="1471603"/>
                    <a:pt x="1948646" y="1481505"/>
                    <a:pt x="1923721" y="1481505"/>
                  </a:cubicBezTo>
                  <a:lnTo>
                    <a:pt x="93983" y="1481505"/>
                  </a:lnTo>
                  <a:cubicBezTo>
                    <a:pt x="69057" y="1481505"/>
                    <a:pt x="45152" y="1471603"/>
                    <a:pt x="27527" y="1453978"/>
                  </a:cubicBezTo>
                  <a:cubicBezTo>
                    <a:pt x="9902" y="1436353"/>
                    <a:pt x="0" y="1412448"/>
                    <a:pt x="0" y="1387522"/>
                  </a:cubicBezTo>
                  <a:lnTo>
                    <a:pt x="0" y="93983"/>
                  </a:lnTo>
                  <a:cubicBezTo>
                    <a:pt x="0" y="69057"/>
                    <a:pt x="9902" y="45152"/>
                    <a:pt x="27527" y="27527"/>
                  </a:cubicBezTo>
                  <a:cubicBezTo>
                    <a:pt x="45152" y="9902"/>
                    <a:pt x="69057" y="0"/>
                    <a:pt x="93983" y="0"/>
                  </a:cubicBezTo>
                  <a:close/>
                </a:path>
              </a:pathLst>
            </a:custGeom>
            <a:solidFill>
              <a:srgbClr val="B1D4C7"/>
            </a:solidFill>
            <a:ln w="28575" cap="rnd">
              <a:solidFill>
                <a:srgbClr val="262829"/>
              </a:solidFill>
              <a:prstDash val="solid"/>
              <a:round/>
            </a:ln>
          </p:spPr>
        </p:sp>
        <p:sp>
          <p:nvSpPr>
            <p:cNvPr name="TextBox 7" id="7"/>
            <p:cNvSpPr txBox="true"/>
            <p:nvPr/>
          </p:nvSpPr>
          <p:spPr>
            <a:xfrm>
              <a:off x="0" y="-47625"/>
              <a:ext cx="2017703" cy="15291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343027" y="3110083"/>
            <a:ext cx="8864165" cy="8864165"/>
          </a:xfrm>
          <a:custGeom>
            <a:avLst/>
            <a:gdLst/>
            <a:ahLst/>
            <a:cxnLst/>
            <a:rect r="r" b="b" t="t" l="l"/>
            <a:pathLst>
              <a:path h="8864165" w="8864165">
                <a:moveTo>
                  <a:pt x="0" y="0"/>
                </a:moveTo>
                <a:lnTo>
                  <a:pt x="8864165" y="0"/>
                </a:lnTo>
                <a:lnTo>
                  <a:pt x="8864165" y="8864166"/>
                </a:lnTo>
                <a:lnTo>
                  <a:pt x="0" y="8864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106907" y="4006708"/>
            <a:ext cx="6026029" cy="4963941"/>
          </a:xfrm>
          <a:custGeom>
            <a:avLst/>
            <a:gdLst/>
            <a:ahLst/>
            <a:cxnLst/>
            <a:rect r="r" b="b" t="t" l="l"/>
            <a:pathLst>
              <a:path h="4963941" w="6026029">
                <a:moveTo>
                  <a:pt x="0" y="0"/>
                </a:moveTo>
                <a:lnTo>
                  <a:pt x="6026028" y="0"/>
                </a:lnTo>
                <a:lnTo>
                  <a:pt x="6026028" y="4963941"/>
                </a:lnTo>
                <a:lnTo>
                  <a:pt x="0" y="4963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230401" y="809625"/>
            <a:ext cx="8028899"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ea typeface="TT Bluescreens Bold"/>
                <a:cs typeface="TT Bluescreens Bold"/>
                <a:sym typeface="TT Bluescreens Bold"/>
              </a:rPr>
              <a:t>Future Outlook</a:t>
            </a:r>
          </a:p>
        </p:txBody>
      </p:sp>
      <p:grpSp>
        <p:nvGrpSpPr>
          <p:cNvPr name="Group 11" id="11"/>
          <p:cNvGrpSpPr/>
          <p:nvPr/>
        </p:nvGrpSpPr>
        <p:grpSpPr>
          <a:xfrm rot="0">
            <a:off x="0" y="2529063"/>
            <a:ext cx="7263601" cy="3927645"/>
            <a:chOff x="0" y="0"/>
            <a:chExt cx="1913047" cy="1034442"/>
          </a:xfrm>
        </p:grpSpPr>
        <p:sp>
          <p:nvSpPr>
            <p:cNvPr name="Freeform 12" id="12"/>
            <p:cNvSpPr/>
            <p:nvPr/>
          </p:nvSpPr>
          <p:spPr>
            <a:xfrm flipH="false" flipV="false" rot="0">
              <a:off x="0" y="0"/>
              <a:ext cx="1913047" cy="1034442"/>
            </a:xfrm>
            <a:custGeom>
              <a:avLst/>
              <a:gdLst/>
              <a:ahLst/>
              <a:cxnLst/>
              <a:rect r="r" b="b" t="t" l="l"/>
              <a:pathLst>
                <a:path h="1034442" w="1913047">
                  <a:moveTo>
                    <a:pt x="99124" y="0"/>
                  </a:moveTo>
                  <a:lnTo>
                    <a:pt x="1813923" y="0"/>
                  </a:lnTo>
                  <a:cubicBezTo>
                    <a:pt x="1868668" y="0"/>
                    <a:pt x="1913047" y="44379"/>
                    <a:pt x="1913047" y="99124"/>
                  </a:cubicBezTo>
                  <a:lnTo>
                    <a:pt x="1913047" y="935317"/>
                  </a:lnTo>
                  <a:cubicBezTo>
                    <a:pt x="1913047" y="990062"/>
                    <a:pt x="1868668" y="1034442"/>
                    <a:pt x="1813923" y="1034442"/>
                  </a:cubicBezTo>
                  <a:lnTo>
                    <a:pt x="99124" y="1034442"/>
                  </a:lnTo>
                  <a:cubicBezTo>
                    <a:pt x="44379" y="1034442"/>
                    <a:pt x="0" y="990062"/>
                    <a:pt x="0" y="935317"/>
                  </a:cubicBezTo>
                  <a:lnTo>
                    <a:pt x="0" y="99124"/>
                  </a:lnTo>
                  <a:cubicBezTo>
                    <a:pt x="0" y="44379"/>
                    <a:pt x="44379" y="0"/>
                    <a:pt x="99124" y="0"/>
                  </a:cubicBezTo>
                  <a:close/>
                </a:path>
              </a:pathLst>
            </a:custGeom>
            <a:solidFill>
              <a:srgbClr val="000000">
                <a:alpha val="0"/>
              </a:srgbClr>
            </a:solidFill>
            <a:ln w="28575" cap="rnd">
              <a:solidFill>
                <a:srgbClr val="262829"/>
              </a:solidFill>
              <a:prstDash val="solid"/>
              <a:round/>
            </a:ln>
          </p:spPr>
        </p:sp>
        <p:sp>
          <p:nvSpPr>
            <p:cNvPr name="TextBox 13" id="13"/>
            <p:cNvSpPr txBox="true"/>
            <p:nvPr/>
          </p:nvSpPr>
          <p:spPr>
            <a:xfrm>
              <a:off x="0" y="-47625"/>
              <a:ext cx="1913047" cy="1082067"/>
            </a:xfrm>
            <a:prstGeom prst="rect">
              <a:avLst/>
            </a:prstGeom>
          </p:spPr>
          <p:txBody>
            <a:bodyPr anchor="ctr" rtlCol="false" tIns="50800" lIns="50800" bIns="50800" rIns="50800"/>
            <a:lstStyle/>
            <a:p>
              <a:pPr algn="ctr">
                <a:lnSpc>
                  <a:spcPts val="2659"/>
                </a:lnSpc>
              </a:pPr>
              <a:r>
                <a:rPr lang="en-US" sz="1899">
                  <a:solidFill>
                    <a:srgbClr val="000000"/>
                  </a:solidFill>
                  <a:latin typeface="Bernoru"/>
                  <a:ea typeface="Bernoru"/>
                  <a:cs typeface="Bernoru"/>
                  <a:sym typeface="Bernoru"/>
                </a:rPr>
                <a:t>The main aim of the project was to make Karamoja and Uganda as a whole to be tremendous</a:t>
              </a:r>
            </a:p>
          </p:txBody>
        </p:sp>
      </p:grpSp>
      <p:grpSp>
        <p:nvGrpSpPr>
          <p:cNvPr name="Group 14" id="14"/>
          <p:cNvGrpSpPr/>
          <p:nvPr/>
        </p:nvGrpSpPr>
        <p:grpSpPr>
          <a:xfrm rot="0">
            <a:off x="1028700" y="1427236"/>
            <a:ext cx="3699513" cy="1101827"/>
            <a:chOff x="0" y="0"/>
            <a:chExt cx="974357" cy="290193"/>
          </a:xfrm>
        </p:grpSpPr>
        <p:sp>
          <p:nvSpPr>
            <p:cNvPr name="Freeform 15" id="15"/>
            <p:cNvSpPr/>
            <p:nvPr/>
          </p:nvSpPr>
          <p:spPr>
            <a:xfrm flipH="false" flipV="false" rot="0">
              <a:off x="0" y="0"/>
              <a:ext cx="974357" cy="290193"/>
            </a:xfrm>
            <a:custGeom>
              <a:avLst/>
              <a:gdLst/>
              <a:ahLst/>
              <a:cxnLst/>
              <a:rect r="r" b="b" t="t" l="l"/>
              <a:pathLst>
                <a:path h="290193" w="974357">
                  <a:moveTo>
                    <a:pt x="145097" y="0"/>
                  </a:moveTo>
                  <a:lnTo>
                    <a:pt x="829261" y="0"/>
                  </a:lnTo>
                  <a:cubicBezTo>
                    <a:pt x="867743" y="0"/>
                    <a:pt x="904649" y="15287"/>
                    <a:pt x="931860" y="42498"/>
                  </a:cubicBezTo>
                  <a:cubicBezTo>
                    <a:pt x="959070" y="69709"/>
                    <a:pt x="974357" y="106615"/>
                    <a:pt x="974357" y="145097"/>
                  </a:cubicBezTo>
                  <a:lnTo>
                    <a:pt x="974357" y="145097"/>
                  </a:lnTo>
                  <a:cubicBezTo>
                    <a:pt x="974357" y="183579"/>
                    <a:pt x="959070" y="220484"/>
                    <a:pt x="931860" y="247695"/>
                  </a:cubicBezTo>
                  <a:cubicBezTo>
                    <a:pt x="904649" y="274906"/>
                    <a:pt x="867743" y="290193"/>
                    <a:pt x="829261" y="290193"/>
                  </a:cubicBezTo>
                  <a:lnTo>
                    <a:pt x="145097" y="290193"/>
                  </a:lnTo>
                  <a:cubicBezTo>
                    <a:pt x="106615" y="290193"/>
                    <a:pt x="69709" y="274906"/>
                    <a:pt x="42498" y="247695"/>
                  </a:cubicBezTo>
                  <a:cubicBezTo>
                    <a:pt x="15287" y="220484"/>
                    <a:pt x="0" y="183579"/>
                    <a:pt x="0" y="145097"/>
                  </a:cubicBezTo>
                  <a:lnTo>
                    <a:pt x="0" y="145097"/>
                  </a:lnTo>
                  <a:cubicBezTo>
                    <a:pt x="0" y="106615"/>
                    <a:pt x="15287" y="69709"/>
                    <a:pt x="42498" y="42498"/>
                  </a:cubicBezTo>
                  <a:cubicBezTo>
                    <a:pt x="69709" y="15287"/>
                    <a:pt x="106615" y="0"/>
                    <a:pt x="145097" y="0"/>
                  </a:cubicBezTo>
                  <a:close/>
                </a:path>
              </a:pathLst>
            </a:custGeom>
            <a:solidFill>
              <a:srgbClr val="B1D4C7"/>
            </a:solidFill>
            <a:ln w="28575" cap="rnd">
              <a:solidFill>
                <a:srgbClr val="262829"/>
              </a:solidFill>
              <a:prstDash val="solid"/>
              <a:round/>
            </a:ln>
          </p:spPr>
        </p:sp>
        <p:sp>
          <p:nvSpPr>
            <p:cNvPr name="TextBox 16" id="16"/>
            <p:cNvSpPr txBox="true"/>
            <p:nvPr/>
          </p:nvSpPr>
          <p:spPr>
            <a:xfrm>
              <a:off x="0" y="-47625"/>
              <a:ext cx="974357" cy="33781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066470" y="4006708"/>
            <a:ext cx="762984" cy="764896"/>
          </a:xfrm>
          <a:custGeom>
            <a:avLst/>
            <a:gdLst/>
            <a:ahLst/>
            <a:cxnLst/>
            <a:rect r="r" b="b" t="t" l="l"/>
            <a:pathLst>
              <a:path h="764896" w="762984">
                <a:moveTo>
                  <a:pt x="0" y="0"/>
                </a:moveTo>
                <a:lnTo>
                  <a:pt x="762984" y="0"/>
                </a:lnTo>
                <a:lnTo>
                  <a:pt x="762984" y="764896"/>
                </a:lnTo>
                <a:lnTo>
                  <a:pt x="0" y="764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0546990" y="8114714"/>
            <a:ext cx="559916" cy="561320"/>
          </a:xfrm>
          <a:custGeom>
            <a:avLst/>
            <a:gdLst/>
            <a:ahLst/>
            <a:cxnLst/>
            <a:rect r="r" b="b" t="t" l="l"/>
            <a:pathLst>
              <a:path h="561320" w="559916">
                <a:moveTo>
                  <a:pt x="0" y="0"/>
                </a:moveTo>
                <a:lnTo>
                  <a:pt x="559917" y="0"/>
                </a:lnTo>
                <a:lnTo>
                  <a:pt x="559917" y="561319"/>
                </a:lnTo>
                <a:lnTo>
                  <a:pt x="0" y="5613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4397664" y="1638075"/>
            <a:ext cx="622999" cy="622999"/>
          </a:xfrm>
          <a:custGeom>
            <a:avLst/>
            <a:gdLst/>
            <a:ahLst/>
            <a:cxnLst/>
            <a:rect r="r" b="b" t="t" l="l"/>
            <a:pathLst>
              <a:path h="622999" w="622999">
                <a:moveTo>
                  <a:pt x="0" y="0"/>
                </a:moveTo>
                <a:lnTo>
                  <a:pt x="622999" y="0"/>
                </a:lnTo>
                <a:lnTo>
                  <a:pt x="622999" y="622999"/>
                </a:lnTo>
                <a:lnTo>
                  <a:pt x="0" y="6229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301569" y="8970649"/>
            <a:ext cx="1549053" cy="1512263"/>
          </a:xfrm>
          <a:custGeom>
            <a:avLst/>
            <a:gdLst/>
            <a:ahLst/>
            <a:cxnLst/>
            <a:rect r="r" b="b" t="t" l="l"/>
            <a:pathLst>
              <a:path h="1512263" w="1549053">
                <a:moveTo>
                  <a:pt x="0" y="0"/>
                </a:moveTo>
                <a:lnTo>
                  <a:pt x="1549053" y="0"/>
                </a:lnTo>
                <a:lnTo>
                  <a:pt x="1549053" y="1512263"/>
                </a:lnTo>
                <a:lnTo>
                  <a:pt x="0" y="1512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681289" y="1703401"/>
            <a:ext cx="2867760" cy="463772"/>
          </a:xfrm>
          <a:prstGeom prst="rect">
            <a:avLst/>
          </a:prstGeom>
        </p:spPr>
        <p:txBody>
          <a:bodyPr anchor="t" rtlCol="false" tIns="0" lIns="0" bIns="0" rIns="0">
            <a:spAutoFit/>
          </a:bodyPr>
          <a:lstStyle/>
          <a:p>
            <a:pPr algn="just">
              <a:lnSpc>
                <a:spcPts val="3837"/>
              </a:lnSpc>
            </a:pPr>
            <a:r>
              <a:rPr lang="en-US" sz="2741" spc="-54">
                <a:solidFill>
                  <a:srgbClr val="262829"/>
                </a:solidFill>
                <a:latin typeface="Noto Sans Bold"/>
                <a:ea typeface="Noto Sans Bold"/>
                <a:cs typeface="Noto Sans Bold"/>
                <a:sym typeface="Noto Sans Bold"/>
              </a:rPr>
              <a:t>FUTURE GOALS</a:t>
            </a:r>
          </a:p>
        </p:txBody>
      </p:sp>
      <p:sp>
        <p:nvSpPr>
          <p:cNvPr name="Freeform 22" id="22"/>
          <p:cNvSpPr/>
          <p:nvPr/>
        </p:nvSpPr>
        <p:spPr>
          <a:xfrm flipH="false" flipV="true" rot="-5327175">
            <a:off x="16828003" y="3135985"/>
            <a:ext cx="1041084" cy="1016358"/>
          </a:xfrm>
          <a:custGeom>
            <a:avLst/>
            <a:gdLst/>
            <a:ahLst/>
            <a:cxnLst/>
            <a:rect r="r" b="b" t="t" l="l"/>
            <a:pathLst>
              <a:path h="1016358" w="1041084">
                <a:moveTo>
                  <a:pt x="0" y="1016358"/>
                </a:moveTo>
                <a:lnTo>
                  <a:pt x="1041084" y="1016358"/>
                </a:lnTo>
                <a:lnTo>
                  <a:pt x="1041084" y="0"/>
                </a:lnTo>
                <a:lnTo>
                  <a:pt x="0" y="0"/>
                </a:lnTo>
                <a:lnTo>
                  <a:pt x="0" y="1016358"/>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4D4"/>
        </a:solidFill>
      </p:bgPr>
    </p:bg>
    <p:spTree>
      <p:nvGrpSpPr>
        <p:cNvPr id="1" name=""/>
        <p:cNvGrpSpPr/>
        <p:nvPr/>
      </p:nvGrpSpPr>
      <p:grpSpPr>
        <a:xfrm>
          <a:off x="0" y="0"/>
          <a:ext cx="0" cy="0"/>
          <a:chOff x="0" y="0"/>
          <a:chExt cx="0" cy="0"/>
        </a:xfrm>
      </p:grpSpPr>
      <p:grpSp>
        <p:nvGrpSpPr>
          <p:cNvPr name="Group 2" id="2"/>
          <p:cNvGrpSpPr/>
          <p:nvPr/>
        </p:nvGrpSpPr>
        <p:grpSpPr>
          <a:xfrm rot="0">
            <a:off x="-708327" y="-83504"/>
            <a:ext cx="19877457" cy="877432"/>
            <a:chOff x="0" y="0"/>
            <a:chExt cx="5235215" cy="231093"/>
          </a:xfrm>
        </p:grpSpPr>
        <p:sp>
          <p:nvSpPr>
            <p:cNvPr name="Freeform 3" id="3"/>
            <p:cNvSpPr/>
            <p:nvPr/>
          </p:nvSpPr>
          <p:spPr>
            <a:xfrm flipH="false" flipV="false" rot="0">
              <a:off x="0" y="0"/>
              <a:ext cx="5235215" cy="231093"/>
            </a:xfrm>
            <a:custGeom>
              <a:avLst/>
              <a:gdLst/>
              <a:ahLst/>
              <a:cxnLst/>
              <a:rect r="r" b="b" t="t" l="l"/>
              <a:pathLst>
                <a:path h="231093" w="5235215">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name="TextBox 4" id="4"/>
            <p:cNvSpPr txBox="true"/>
            <p:nvPr/>
          </p:nvSpPr>
          <p:spPr>
            <a:xfrm>
              <a:off x="0" y="-47625"/>
              <a:ext cx="5235215" cy="2787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932853" y="1025018"/>
            <a:ext cx="10326447" cy="2529739"/>
          </a:xfrm>
          <a:prstGeom prst="rect">
            <a:avLst/>
          </a:prstGeom>
        </p:spPr>
        <p:txBody>
          <a:bodyPr anchor="t" rtlCol="false" tIns="0" lIns="0" bIns="0" rIns="0">
            <a:spAutoFit/>
          </a:bodyPr>
          <a:lstStyle/>
          <a:p>
            <a:pPr algn="r">
              <a:lnSpc>
                <a:spcPts val="20690"/>
              </a:lnSpc>
            </a:pPr>
            <a:r>
              <a:rPr lang="en-US" sz="14778">
                <a:solidFill>
                  <a:srgbClr val="124B3D"/>
                </a:solidFill>
                <a:latin typeface="TT Bluescreens Bold"/>
                <a:ea typeface="TT Bluescreens Bold"/>
                <a:cs typeface="TT Bluescreens Bold"/>
                <a:sym typeface="TT Bluescreens Bold"/>
              </a:rPr>
              <a:t>Contact Information</a:t>
            </a:r>
          </a:p>
        </p:txBody>
      </p:sp>
      <p:grpSp>
        <p:nvGrpSpPr>
          <p:cNvPr name="Group 6" id="6"/>
          <p:cNvGrpSpPr/>
          <p:nvPr/>
        </p:nvGrpSpPr>
        <p:grpSpPr>
          <a:xfrm rot="0">
            <a:off x="589737" y="1202045"/>
            <a:ext cx="6343115" cy="9084955"/>
            <a:chOff x="0" y="0"/>
            <a:chExt cx="4433570" cy="6350000"/>
          </a:xfrm>
        </p:grpSpPr>
        <p:sp>
          <p:nvSpPr>
            <p:cNvPr name="Freeform 7" id="7"/>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262829"/>
            </a:solidFill>
            <a:ln w="12700">
              <a:solidFill>
                <a:srgbClr val="000000"/>
              </a:solidFill>
            </a:ln>
          </p:spPr>
        </p:sp>
      </p:grpSp>
      <p:sp>
        <p:nvSpPr>
          <p:cNvPr name="Freeform 8" id="8"/>
          <p:cNvSpPr/>
          <p:nvPr/>
        </p:nvSpPr>
        <p:spPr>
          <a:xfrm flipH="true" flipV="false" rot="0">
            <a:off x="609688" y="1202045"/>
            <a:ext cx="1529089" cy="1694282"/>
          </a:xfrm>
          <a:custGeom>
            <a:avLst/>
            <a:gdLst/>
            <a:ahLst/>
            <a:cxnLst/>
            <a:rect r="r" b="b" t="t" l="l"/>
            <a:pathLst>
              <a:path h="1694282" w="1529089">
                <a:moveTo>
                  <a:pt x="1529090" y="0"/>
                </a:moveTo>
                <a:lnTo>
                  <a:pt x="0" y="0"/>
                </a:lnTo>
                <a:lnTo>
                  <a:pt x="0" y="1694282"/>
                </a:lnTo>
                <a:lnTo>
                  <a:pt x="1529090" y="1694282"/>
                </a:lnTo>
                <a:lnTo>
                  <a:pt x="15290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161575">
            <a:off x="16361405" y="6687346"/>
            <a:ext cx="1529089" cy="1694282"/>
          </a:xfrm>
          <a:custGeom>
            <a:avLst/>
            <a:gdLst/>
            <a:ahLst/>
            <a:cxnLst/>
            <a:rect r="r" b="b" t="t" l="l"/>
            <a:pathLst>
              <a:path h="1694282" w="1529089">
                <a:moveTo>
                  <a:pt x="0" y="0"/>
                </a:moveTo>
                <a:lnTo>
                  <a:pt x="1529090" y="0"/>
                </a:lnTo>
                <a:lnTo>
                  <a:pt x="1529090" y="1694282"/>
                </a:lnTo>
                <a:lnTo>
                  <a:pt x="0" y="169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609688" y="1230620"/>
            <a:ext cx="6303213" cy="9027805"/>
            <a:chOff x="0" y="0"/>
            <a:chExt cx="4433570" cy="6350000"/>
          </a:xfrm>
        </p:grpSpPr>
        <p:sp>
          <p:nvSpPr>
            <p:cNvPr name="Freeform 11" id="11"/>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57419" t="0" r="-57419" b="0"/>
              </a:stretch>
            </a:blipFill>
          </p:spPr>
        </p:sp>
      </p:grpSp>
      <p:grpSp>
        <p:nvGrpSpPr>
          <p:cNvPr name="Group 12" id="12"/>
          <p:cNvGrpSpPr/>
          <p:nvPr/>
        </p:nvGrpSpPr>
        <p:grpSpPr>
          <a:xfrm rot="0">
            <a:off x="6001111" y="7534487"/>
            <a:ext cx="11416273" cy="1971973"/>
            <a:chOff x="0" y="0"/>
            <a:chExt cx="3006755" cy="519367"/>
          </a:xfrm>
        </p:grpSpPr>
        <p:sp>
          <p:nvSpPr>
            <p:cNvPr name="Freeform 13" id="13"/>
            <p:cNvSpPr/>
            <p:nvPr/>
          </p:nvSpPr>
          <p:spPr>
            <a:xfrm flipH="false" flipV="false" rot="0">
              <a:off x="0" y="0"/>
              <a:ext cx="3006755" cy="519367"/>
            </a:xfrm>
            <a:custGeom>
              <a:avLst/>
              <a:gdLst/>
              <a:ahLst/>
              <a:cxnLst/>
              <a:rect r="r" b="b" t="t" l="l"/>
              <a:pathLst>
                <a:path h="519367" w="3006755">
                  <a:moveTo>
                    <a:pt x="63068" y="0"/>
                  </a:moveTo>
                  <a:lnTo>
                    <a:pt x="2943687" y="0"/>
                  </a:lnTo>
                  <a:cubicBezTo>
                    <a:pt x="2978519" y="0"/>
                    <a:pt x="3006755" y="28236"/>
                    <a:pt x="3006755" y="63068"/>
                  </a:cubicBezTo>
                  <a:lnTo>
                    <a:pt x="3006755" y="456300"/>
                  </a:lnTo>
                  <a:cubicBezTo>
                    <a:pt x="3006755" y="473026"/>
                    <a:pt x="3000110" y="489068"/>
                    <a:pt x="2988283" y="500895"/>
                  </a:cubicBezTo>
                  <a:cubicBezTo>
                    <a:pt x="2976455" y="512723"/>
                    <a:pt x="2960414" y="519367"/>
                    <a:pt x="2943687" y="519367"/>
                  </a:cubicBezTo>
                  <a:lnTo>
                    <a:pt x="63068" y="519367"/>
                  </a:lnTo>
                  <a:cubicBezTo>
                    <a:pt x="28236" y="519367"/>
                    <a:pt x="0" y="491131"/>
                    <a:pt x="0" y="456300"/>
                  </a:cubicBezTo>
                  <a:lnTo>
                    <a:pt x="0" y="63068"/>
                  </a:lnTo>
                  <a:cubicBezTo>
                    <a:pt x="0" y="28236"/>
                    <a:pt x="28236" y="0"/>
                    <a:pt x="63068" y="0"/>
                  </a:cubicBezTo>
                  <a:close/>
                </a:path>
              </a:pathLst>
            </a:custGeom>
            <a:solidFill>
              <a:srgbClr val="B1D4C7"/>
            </a:solidFill>
            <a:ln w="28575" cap="rnd">
              <a:solidFill>
                <a:srgbClr val="262829"/>
              </a:solidFill>
              <a:prstDash val="solid"/>
              <a:round/>
            </a:ln>
          </p:spPr>
        </p:sp>
        <p:sp>
          <p:nvSpPr>
            <p:cNvPr name="TextBox 14" id="14"/>
            <p:cNvSpPr txBox="true"/>
            <p:nvPr/>
          </p:nvSpPr>
          <p:spPr>
            <a:xfrm>
              <a:off x="0" y="-95250"/>
              <a:ext cx="3006755" cy="614617"/>
            </a:xfrm>
            <a:prstGeom prst="rect">
              <a:avLst/>
            </a:prstGeom>
          </p:spPr>
          <p:txBody>
            <a:bodyPr anchor="ctr" rtlCol="false" tIns="50800" lIns="50800" bIns="50800" rIns="50800"/>
            <a:lstStyle/>
            <a:p>
              <a:pPr algn="ctr">
                <a:lnSpc>
                  <a:spcPts val="6019"/>
                </a:lnSpc>
              </a:pPr>
              <a:r>
                <a:rPr lang="en-US" sz="4299">
                  <a:solidFill>
                    <a:srgbClr val="000000"/>
                  </a:solidFill>
                  <a:latin typeface="Bernoru"/>
                  <a:ea typeface="Bernoru"/>
                  <a:cs typeface="Bernoru"/>
                  <a:sym typeface="Bernoru"/>
                </a:rPr>
                <a:t>THANK YOU!</a:t>
              </a:r>
            </a:p>
          </p:txBody>
        </p:sp>
      </p:grpSp>
      <p:sp>
        <p:nvSpPr>
          <p:cNvPr name="TextBox 15" id="15"/>
          <p:cNvSpPr txBox="true"/>
          <p:nvPr/>
        </p:nvSpPr>
        <p:spPr>
          <a:xfrm rot="0">
            <a:off x="8183725" y="3670376"/>
            <a:ext cx="5657017" cy="639446"/>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Bernoru"/>
                <a:ea typeface="Bernoru"/>
                <a:cs typeface="Bernoru"/>
                <a:sym typeface="Bernoru"/>
              </a:rPr>
              <a:t>Contact:0700862954</a:t>
            </a:r>
          </a:p>
        </p:txBody>
      </p:sp>
      <p:sp>
        <p:nvSpPr>
          <p:cNvPr name="TextBox 16" id="16"/>
          <p:cNvSpPr txBox="true"/>
          <p:nvPr/>
        </p:nvSpPr>
        <p:spPr>
          <a:xfrm rot="0">
            <a:off x="7174701" y="4424123"/>
            <a:ext cx="8808958" cy="5899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Bernoru"/>
                <a:ea typeface="Bernoru"/>
                <a:cs typeface="Bernoru"/>
                <a:sym typeface="Bernoru"/>
              </a:rPr>
              <a:t>Emaiil:ondurusosnes45@gmail.com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DAGPRLBIlzA</dc:identifier>
  <dcterms:modified xsi:type="dcterms:W3CDTF">2011-08-01T06:04:30Z</dcterms:modified>
  <cp:revision>1</cp:revision>
  <dc:title>Karamoja project presentation</dc:title>
</cp:coreProperties>
</file>